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409" r:id="rId2"/>
    <p:sldId id="308" r:id="rId3"/>
    <p:sldId id="356" r:id="rId4"/>
    <p:sldId id="357" r:id="rId5"/>
    <p:sldId id="358" r:id="rId6"/>
    <p:sldId id="378" r:id="rId7"/>
    <p:sldId id="379" r:id="rId8"/>
    <p:sldId id="380" r:id="rId9"/>
    <p:sldId id="381" r:id="rId10"/>
    <p:sldId id="359" r:id="rId11"/>
    <p:sldId id="360" r:id="rId12"/>
    <p:sldId id="361" r:id="rId13"/>
    <p:sldId id="362" r:id="rId14"/>
    <p:sldId id="363" r:id="rId15"/>
    <p:sldId id="400" r:id="rId16"/>
    <p:sldId id="382" r:id="rId17"/>
    <p:sldId id="383" r:id="rId18"/>
    <p:sldId id="364" r:id="rId19"/>
    <p:sldId id="365" r:id="rId20"/>
    <p:sldId id="384" r:id="rId21"/>
    <p:sldId id="385" r:id="rId22"/>
    <p:sldId id="366" r:id="rId23"/>
    <p:sldId id="401" r:id="rId24"/>
    <p:sldId id="367" r:id="rId25"/>
    <p:sldId id="386" r:id="rId26"/>
    <p:sldId id="368" r:id="rId27"/>
    <p:sldId id="387" r:id="rId28"/>
    <p:sldId id="388" r:id="rId29"/>
    <p:sldId id="369" r:id="rId30"/>
    <p:sldId id="370" r:id="rId31"/>
    <p:sldId id="402" r:id="rId32"/>
    <p:sldId id="372" r:id="rId33"/>
    <p:sldId id="403" r:id="rId34"/>
    <p:sldId id="389" r:id="rId35"/>
    <p:sldId id="390" r:id="rId36"/>
    <p:sldId id="404" r:id="rId37"/>
    <p:sldId id="405" r:id="rId38"/>
    <p:sldId id="373" r:id="rId39"/>
    <p:sldId id="391" r:id="rId40"/>
    <p:sldId id="392" r:id="rId41"/>
    <p:sldId id="393" r:id="rId42"/>
    <p:sldId id="374" r:id="rId43"/>
    <p:sldId id="375" r:id="rId44"/>
    <p:sldId id="394" r:id="rId45"/>
    <p:sldId id="406" r:id="rId46"/>
    <p:sldId id="395" r:id="rId47"/>
    <p:sldId id="396" r:id="rId48"/>
    <p:sldId id="397" r:id="rId49"/>
    <p:sldId id="376" r:id="rId50"/>
    <p:sldId id="398" r:id="rId51"/>
    <p:sldId id="399" r:id="rId52"/>
    <p:sldId id="377" r:id="rId5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72296" autoAdjust="0"/>
  </p:normalViewPr>
  <p:slideViewPr>
    <p:cSldViewPr>
      <p:cViewPr varScale="1">
        <p:scale>
          <a:sx n="78" d="100"/>
          <a:sy n="78" d="100"/>
        </p:scale>
        <p:origin x="-654" y="-90"/>
      </p:cViewPr>
      <p:guideLst>
        <p:guide orient="horz" pos="432"/>
        <p:guide pos="288"/>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1/14/2014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1/14/2014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median voter theorem states that the</a:t>
            </a:r>
          </a:p>
          <a:p>
            <a:r>
              <a:rPr lang="en-US" sz="1200" b="0" i="0" u="none" strike="noStrike" kern="1200" baseline="0" dirty="0" smtClean="0">
                <a:solidFill>
                  <a:schemeClr val="tx1"/>
                </a:solidFill>
                <a:latin typeface="+mn-lt"/>
                <a:ea typeface="+mn-ea"/>
                <a:cs typeface="+mn-cs"/>
              </a:rPr>
              <a:t>outcome of a majority vote is likely to represent</a:t>
            </a:r>
          </a:p>
          <a:p>
            <a:r>
              <a:rPr lang="en-US" sz="1200" b="0" i="0" u="none" strike="noStrike" kern="1200" baseline="0" dirty="0" smtClean="0">
                <a:solidFill>
                  <a:schemeClr val="tx1"/>
                </a:solidFill>
                <a:latin typeface="+mn-lt"/>
                <a:ea typeface="+mn-ea"/>
                <a:cs typeface="+mn-cs"/>
              </a:rPr>
              <a:t>the preferences of the voter who is in</a:t>
            </a:r>
          </a:p>
          <a:p>
            <a:r>
              <a:rPr lang="en-US" sz="1200" b="0" i="0" u="none" strike="noStrike" kern="1200" baseline="0" dirty="0" smtClean="0">
                <a:solidFill>
                  <a:schemeClr val="tx1"/>
                </a:solidFill>
                <a:latin typeface="+mn-lt"/>
                <a:ea typeface="+mn-ea"/>
                <a:cs typeface="+mn-cs"/>
              </a:rPr>
              <a:t>the political middle. In this case, David is</a:t>
            </a:r>
          </a:p>
          <a:p>
            <a:r>
              <a:rPr lang="en-US" sz="1200" b="0" i="0" u="none" strike="noStrike" kern="1200" baseline="0" dirty="0" smtClean="0">
                <a:solidFill>
                  <a:schemeClr val="tx1"/>
                </a:solidFill>
                <a:latin typeface="+mn-lt"/>
                <a:ea typeface="+mn-ea"/>
                <a:cs typeface="+mn-cs"/>
              </a:rPr>
              <a:t>in the political middle because two voters</a:t>
            </a:r>
          </a:p>
          <a:p>
            <a:r>
              <a:rPr lang="en-US" sz="1200" b="0" i="0" u="none" strike="noStrike" kern="1200" baseline="0" dirty="0" smtClean="0">
                <a:solidFill>
                  <a:schemeClr val="tx1"/>
                </a:solidFill>
                <a:latin typeface="+mn-lt"/>
                <a:ea typeface="+mn-ea"/>
                <a:cs typeface="+mn-cs"/>
              </a:rPr>
              <a:t>want to spend more on breast cancer research</a:t>
            </a:r>
          </a:p>
          <a:p>
            <a:r>
              <a:rPr lang="en-US" sz="1200" b="0" i="0" u="none" strike="noStrike" kern="1200" baseline="0" dirty="0" smtClean="0">
                <a:solidFill>
                  <a:schemeClr val="tx1"/>
                </a:solidFill>
                <a:latin typeface="+mn-lt"/>
                <a:ea typeface="+mn-ea"/>
                <a:cs typeface="+mn-cs"/>
              </a:rPr>
              <a:t>than he does and two voters want to</a:t>
            </a:r>
          </a:p>
          <a:p>
            <a:r>
              <a:rPr lang="en-US" sz="1200" b="0" i="0" u="none" strike="noStrike" kern="1200" baseline="0" dirty="0" smtClean="0">
                <a:solidFill>
                  <a:schemeClr val="tx1"/>
                </a:solidFill>
                <a:latin typeface="+mn-lt"/>
                <a:ea typeface="+mn-ea"/>
                <a:cs typeface="+mn-cs"/>
              </a:rPr>
              <a:t>spend less. In any vote between a proposal</a:t>
            </a:r>
          </a:p>
          <a:p>
            <a:r>
              <a:rPr lang="en-US" sz="1200" b="0" i="0" u="none" strike="noStrike" kern="1200" baseline="0" dirty="0" smtClean="0">
                <a:solidFill>
                  <a:schemeClr val="tx1"/>
                </a:solidFill>
                <a:latin typeface="+mn-lt"/>
                <a:ea typeface="+mn-ea"/>
                <a:cs typeface="+mn-cs"/>
              </a:rPr>
              <a:t>to spend $2 billion and a proposal to spend</a:t>
            </a:r>
          </a:p>
          <a:p>
            <a:r>
              <a:rPr lang="en-US" sz="1200" b="0" i="0" u="none" strike="noStrike" kern="1200" baseline="0" dirty="0" smtClean="0">
                <a:solidFill>
                  <a:schemeClr val="tx1"/>
                </a:solidFill>
                <a:latin typeface="+mn-lt"/>
                <a:ea typeface="+mn-ea"/>
                <a:cs typeface="+mn-cs"/>
              </a:rPr>
              <a:t>a different amount, a proposal to spend $2</a:t>
            </a:r>
          </a:p>
          <a:p>
            <a:r>
              <a:rPr lang="en-US" sz="1200" b="0" i="0" u="none" strike="noStrike" kern="1200" baseline="0" dirty="0" smtClean="0">
                <a:solidFill>
                  <a:schemeClr val="tx1"/>
                </a:solidFill>
                <a:latin typeface="+mn-lt"/>
                <a:ea typeface="+mn-ea"/>
                <a:cs typeface="+mn-cs"/>
              </a:rPr>
              <a:t>billion will win.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9</a:t>
            </a:fld>
            <a:endParaRPr lang="en-US"/>
          </a:p>
        </p:txBody>
      </p:sp>
    </p:spTree>
    <p:extLst>
      <p:ext uri="{BB962C8B-B14F-4D97-AF65-F5344CB8AC3E}">
        <p14:creationId xmlns:p14="http://schemas.microsoft.com/office/powerpoint/2010/main" val="192152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Individual income taxes are the most important source of revenue for the</a:t>
            </a:r>
          </a:p>
          <a:p>
            <a:r>
              <a:rPr lang="en-US" sz="1200" b="0" i="0" u="none" strike="noStrike" kern="1200" baseline="0" dirty="0" smtClean="0">
                <a:solidFill>
                  <a:schemeClr val="tx1"/>
                </a:solidFill>
                <a:latin typeface="+mn-lt"/>
                <a:ea typeface="+mn-ea"/>
                <a:cs typeface="+mn-cs"/>
              </a:rPr>
              <a:t>federal government, and social insurance taxes are the second most important</a:t>
            </a:r>
          </a:p>
          <a:p>
            <a:r>
              <a:rPr lang="en-US" sz="1200" b="0" i="0" u="none" strike="noStrike" kern="1200" baseline="0" dirty="0" smtClean="0">
                <a:solidFill>
                  <a:schemeClr val="tx1"/>
                </a:solidFill>
                <a:latin typeface="+mn-lt"/>
                <a:ea typeface="+mn-ea"/>
                <a:cs typeface="+mn-cs"/>
              </a:rPr>
              <a:t>source. State and local governments receive most of their revenue from</a:t>
            </a:r>
          </a:p>
          <a:p>
            <a:r>
              <a:rPr lang="en-US" sz="1200" b="0" i="0" u="none" strike="noStrike" kern="1200" baseline="0" dirty="0" smtClean="0">
                <a:solidFill>
                  <a:schemeClr val="tx1"/>
                </a:solidFill>
                <a:latin typeface="+mn-lt"/>
                <a:ea typeface="+mn-ea"/>
                <a:cs typeface="+mn-cs"/>
              </a:rPr>
              <a:t>sales taxes. State and local governments also receive large transfers from the</a:t>
            </a:r>
          </a:p>
          <a:p>
            <a:r>
              <a:rPr lang="en-US" sz="1200" b="0" i="0" u="none" strike="noStrike" kern="1200" baseline="0" dirty="0" smtClean="0">
                <a:solidFill>
                  <a:schemeClr val="tx1"/>
                </a:solidFill>
                <a:latin typeface="+mn-lt"/>
                <a:ea typeface="+mn-ea"/>
                <a:cs typeface="+mn-cs"/>
              </a:rPr>
              <a:t>federal government, in part to help pay for federally mandated programs.</a:t>
            </a:r>
          </a:p>
          <a:p>
            <a:r>
              <a:rPr lang="en-US" sz="1200" b="0" i="0" u="none" strike="noStrike" kern="1200" baseline="0" dirty="0" smtClean="0">
                <a:solidFill>
                  <a:schemeClr val="tx1"/>
                </a:solidFill>
                <a:latin typeface="+mn-lt"/>
                <a:ea typeface="+mn-ea"/>
                <a:cs typeface="+mn-cs"/>
              </a:rPr>
              <a:t>Many local governments depend</a:t>
            </a:r>
          </a:p>
          <a:p>
            <a:r>
              <a:rPr lang="en-US" sz="1200" b="0" i="0" u="none" strike="noStrike" kern="1200" baseline="0" dirty="0" smtClean="0">
                <a:solidFill>
                  <a:schemeClr val="tx1"/>
                </a:solidFill>
                <a:latin typeface="+mn-lt"/>
                <a:ea typeface="+mn-ea"/>
                <a:cs typeface="+mn-cs"/>
              </a:rPr>
              <a:t>on property taxes to raise most of their tax</a:t>
            </a:r>
          </a:p>
          <a:p>
            <a:r>
              <a:rPr lang="en-US" sz="1200" b="0" i="0" u="none" strike="noStrike" kern="1200" baseline="0" dirty="0" smtClean="0">
                <a:solidFill>
                  <a:schemeClr val="tx1"/>
                </a:solidFill>
                <a:latin typeface="+mn-lt"/>
                <a:ea typeface="+mn-ea"/>
                <a:cs typeface="+mn-cs"/>
              </a:rPr>
              <a:t>revenue.</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Categories may not sum to totals because of rounding.</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U.S. Department of Commerce, Bureau of Economic Analysis, “National</a:t>
            </a:r>
          </a:p>
          <a:p>
            <a:r>
              <a:rPr lang="en-US" sz="1200" b="0" i="0" u="none" strike="noStrike" kern="1200" baseline="0" dirty="0" smtClean="0">
                <a:solidFill>
                  <a:schemeClr val="tx1"/>
                </a:solidFill>
                <a:latin typeface="+mn-lt"/>
                <a:ea typeface="+mn-ea"/>
                <a:cs typeface="+mn-cs"/>
              </a:rPr>
              <a:t>Income and Product Accounts of the United States,” Tables 3.2 and 3.3, June 26, 2013.</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16</a:t>
            </a:fld>
            <a:endParaRPr lang="en-US"/>
          </a:p>
        </p:txBody>
      </p:sp>
    </p:spTree>
    <p:extLst>
      <p:ext uri="{BB962C8B-B14F-4D97-AF65-F5344CB8AC3E}">
        <p14:creationId xmlns:p14="http://schemas.microsoft.com/office/powerpoint/2010/main" val="277607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figure reviews the discussion of the efficiency</a:t>
            </a:r>
          </a:p>
          <a:p>
            <a:r>
              <a:rPr lang="en-US" sz="1200" b="0" i="0" u="none" strike="noStrike" kern="1200" baseline="0" dirty="0" smtClean="0">
                <a:solidFill>
                  <a:schemeClr val="tx1"/>
                </a:solidFill>
                <a:latin typeface="+mn-lt"/>
                <a:ea typeface="+mn-ea"/>
                <a:cs typeface="+mn-cs"/>
              </a:rPr>
              <a:t>loss from a tax (see Chapter 4). A sales</a:t>
            </a:r>
          </a:p>
          <a:p>
            <a:r>
              <a:rPr lang="en-US" sz="1200" b="0" i="0" u="none" strike="noStrike" kern="1200" baseline="0" dirty="0" smtClean="0">
                <a:solidFill>
                  <a:schemeClr val="tx1"/>
                </a:solidFill>
                <a:latin typeface="+mn-lt"/>
                <a:ea typeface="+mn-ea"/>
                <a:cs typeface="+mn-cs"/>
              </a:rPr>
              <a:t>tax increases the cost of supplying a good,</a:t>
            </a:r>
          </a:p>
          <a:p>
            <a:r>
              <a:rPr lang="en-US" sz="1200" b="0" i="0" u="none" strike="noStrike" kern="1200" baseline="0" dirty="0" smtClean="0">
                <a:solidFill>
                  <a:schemeClr val="tx1"/>
                </a:solidFill>
                <a:latin typeface="+mn-lt"/>
                <a:ea typeface="+mn-ea"/>
                <a:cs typeface="+mn-cs"/>
              </a:rPr>
              <a:t>which causes the supply curve to shift up, from</a:t>
            </a:r>
          </a:p>
          <a:p>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 to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 Without the tax, the equilibrium price</a:t>
            </a:r>
          </a:p>
          <a:p>
            <a:r>
              <a:rPr lang="en-US" sz="1200" b="0" i="0" u="none" strike="noStrike" kern="1200" baseline="0" dirty="0" smtClean="0">
                <a:solidFill>
                  <a:schemeClr val="tx1"/>
                </a:solidFill>
                <a:latin typeface="+mn-lt"/>
                <a:ea typeface="+mn-ea"/>
                <a:cs typeface="+mn-cs"/>
              </a:rPr>
              <a:t>of the good is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1, and the equilibrium quantity</a:t>
            </a:r>
          </a:p>
          <a:p>
            <a:r>
              <a:rPr lang="en-US" sz="1200" b="0" i="0" u="none" strike="noStrike" kern="1200" baseline="0" dirty="0" smtClean="0">
                <a:solidFill>
                  <a:schemeClr val="tx1"/>
                </a:solidFill>
                <a:latin typeface="+mn-lt"/>
                <a:ea typeface="+mn-ea"/>
                <a:cs typeface="+mn-cs"/>
              </a:rPr>
              <a:t>is </a:t>
            </a:r>
            <a:r>
              <a:rPr lang="en-US" sz="1200" b="0" i="1" u="none" strike="noStrike" kern="1200" baseline="0" dirty="0"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1. After the tax is imposed, the equilibrium</a:t>
            </a:r>
          </a:p>
          <a:p>
            <a:r>
              <a:rPr lang="en-US" sz="1200" b="0" i="0" u="none" strike="noStrike" kern="1200" baseline="0" dirty="0" smtClean="0">
                <a:solidFill>
                  <a:schemeClr val="tx1"/>
                </a:solidFill>
                <a:latin typeface="+mn-lt"/>
                <a:ea typeface="+mn-ea"/>
                <a:cs typeface="+mn-cs"/>
              </a:rPr>
              <a:t>price rises to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2, and the equilibrium quantity</a:t>
            </a:r>
          </a:p>
          <a:p>
            <a:r>
              <a:rPr lang="en-US" sz="1200" b="0" i="0" u="none" strike="noStrike" kern="1200" baseline="0" dirty="0" smtClean="0">
                <a:solidFill>
                  <a:schemeClr val="tx1"/>
                </a:solidFill>
                <a:latin typeface="+mn-lt"/>
                <a:ea typeface="+mn-ea"/>
                <a:cs typeface="+mn-cs"/>
              </a:rPr>
              <a:t>falls to </a:t>
            </a:r>
            <a:r>
              <a:rPr lang="en-US" sz="1200" b="0" i="1" u="none" strike="noStrike" kern="1200" baseline="0" dirty="0"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2. After paying the tax, producers receive</a:t>
            </a:r>
          </a:p>
          <a:p>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3. The government receives tax revenue</a:t>
            </a:r>
          </a:p>
          <a:p>
            <a:r>
              <a:rPr lang="en-US" sz="1200" b="0" i="0" u="none" strike="noStrike" kern="1200" baseline="0" dirty="0" smtClean="0">
                <a:solidFill>
                  <a:schemeClr val="tx1"/>
                </a:solidFill>
                <a:latin typeface="+mn-lt"/>
                <a:ea typeface="+mn-ea"/>
                <a:cs typeface="+mn-cs"/>
              </a:rPr>
              <a:t>equal to the green-shaded rectangle. Some</a:t>
            </a:r>
          </a:p>
          <a:p>
            <a:r>
              <a:rPr lang="en-US" sz="1200" b="0" i="0" u="none" strike="noStrike" kern="1200" baseline="0" dirty="0" smtClean="0">
                <a:solidFill>
                  <a:schemeClr val="tx1"/>
                </a:solidFill>
                <a:latin typeface="+mn-lt"/>
                <a:ea typeface="+mn-ea"/>
                <a:cs typeface="+mn-cs"/>
              </a:rPr>
              <a:t>consumer surplus and some producer surplus</a:t>
            </a:r>
          </a:p>
          <a:p>
            <a:r>
              <a:rPr lang="en-US" sz="1200" b="0" i="0" u="none" strike="noStrike" kern="1200" baseline="0" dirty="0" smtClean="0">
                <a:solidFill>
                  <a:schemeClr val="tx1"/>
                </a:solidFill>
                <a:latin typeface="+mn-lt"/>
                <a:ea typeface="+mn-ea"/>
                <a:cs typeface="+mn-cs"/>
              </a:rPr>
              <a:t>become tax revenue for the government, and</a:t>
            </a:r>
          </a:p>
          <a:p>
            <a:r>
              <a:rPr lang="en-US" sz="1200" b="0" i="0" u="none" strike="noStrike" kern="1200" baseline="0" dirty="0" smtClean="0">
                <a:solidFill>
                  <a:schemeClr val="tx1"/>
                </a:solidFill>
                <a:latin typeface="+mn-lt"/>
                <a:ea typeface="+mn-ea"/>
                <a:cs typeface="+mn-cs"/>
              </a:rPr>
              <a:t>some become deadweight loss, shown by the</a:t>
            </a:r>
          </a:p>
          <a:p>
            <a:r>
              <a:rPr lang="en-US" sz="1200" b="0" i="0" u="none" strike="noStrike" kern="1200" baseline="0" dirty="0" smtClean="0">
                <a:solidFill>
                  <a:schemeClr val="tx1"/>
                </a:solidFill>
                <a:latin typeface="+mn-lt"/>
                <a:ea typeface="+mn-ea"/>
                <a:cs typeface="+mn-cs"/>
              </a:rPr>
              <a:t>yellow-shaded triangle. The deadweight loss is</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excess burden </a:t>
            </a:r>
            <a:r>
              <a:rPr lang="en-US" sz="1200" b="0" i="0" u="none" strike="noStrike" kern="1200" baseline="0" dirty="0" smtClean="0">
                <a:solidFill>
                  <a:schemeClr val="tx1"/>
                </a:solidFill>
                <a:latin typeface="+mn-lt"/>
                <a:ea typeface="+mn-ea"/>
                <a:cs typeface="+mn-cs"/>
              </a:rPr>
              <a:t>of the tax.</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27</a:t>
            </a:fld>
            <a:endParaRPr lang="en-US"/>
          </a:p>
        </p:txBody>
      </p:sp>
    </p:spTree>
    <p:extLst>
      <p:ext uri="{BB962C8B-B14F-4D97-AF65-F5344CB8AC3E}">
        <p14:creationId xmlns:p14="http://schemas.microsoft.com/office/powerpoint/2010/main" val="36808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demand is more elastic than supply,</a:t>
            </a:r>
          </a:p>
          <a:p>
            <a:r>
              <a:rPr lang="en-US" sz="1200" b="0" i="0" u="none" strike="noStrike" kern="1200" baseline="0" dirty="0" smtClean="0">
                <a:solidFill>
                  <a:schemeClr val="tx1"/>
                </a:solidFill>
                <a:latin typeface="+mn-lt"/>
                <a:ea typeface="+mn-ea"/>
                <a:cs typeface="+mn-cs"/>
              </a:rPr>
              <a:t>consumers bear less of the burden of a tax.</a:t>
            </a:r>
          </a:p>
          <a:p>
            <a:r>
              <a:rPr lang="en-US" sz="1200" b="0" i="0" u="none" strike="noStrike" kern="1200" baseline="0" dirty="0" smtClean="0">
                <a:solidFill>
                  <a:schemeClr val="tx1"/>
                </a:solidFill>
                <a:latin typeface="+mn-lt"/>
                <a:ea typeface="+mn-ea"/>
                <a:cs typeface="+mn-cs"/>
              </a:rPr>
              <a:t>When supply is more elastic than demand,</a:t>
            </a:r>
          </a:p>
          <a:p>
            <a:r>
              <a:rPr lang="en-US" sz="1200" b="0" i="0" u="none" strike="noStrike" kern="1200" baseline="0" dirty="0" smtClean="0">
                <a:solidFill>
                  <a:schemeClr val="tx1"/>
                </a:solidFill>
                <a:latin typeface="+mn-lt"/>
                <a:ea typeface="+mn-ea"/>
                <a:cs typeface="+mn-cs"/>
              </a:rPr>
              <a:t>firms bear less of the burden of a tax.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a:t>
            </a:r>
          </a:p>
          <a:p>
            <a:r>
              <a:rPr lang="en-US" sz="1200" b="0" i="0" u="none" strike="noStrike" kern="1200" baseline="0" dirty="0" smtClean="0">
                <a:solidFill>
                  <a:schemeClr val="tx1"/>
                </a:solidFill>
                <a:latin typeface="+mn-lt"/>
                <a:ea typeface="+mn-ea"/>
                <a:cs typeface="+mn-cs"/>
              </a:rPr>
              <a:t>is inelastic between points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a:t>
            </a:r>
          </a:p>
          <a:p>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is elastic between points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With</a:t>
            </a:r>
          </a:p>
          <a:p>
            <a:r>
              <a:rPr lang="en-US" sz="1200" b="0" i="0" u="none" strike="noStrike" kern="1200" baseline="0" dirty="0" smtClean="0">
                <a:solidFill>
                  <a:schemeClr val="tx1"/>
                </a:solidFill>
                <a:latin typeface="+mn-lt"/>
                <a:ea typeface="+mn-ea"/>
                <a:cs typeface="+mn-cs"/>
              </a:rPr>
              <a:t>demand curve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 a 10-cent-per-gallon</a:t>
            </a:r>
          </a:p>
          <a:p>
            <a:r>
              <a:rPr lang="en-US" sz="1200" b="0" i="0" u="none" strike="noStrike" kern="1200" baseline="0" dirty="0" smtClean="0">
                <a:solidFill>
                  <a:schemeClr val="tx1"/>
                </a:solidFill>
                <a:latin typeface="+mn-lt"/>
                <a:ea typeface="+mn-ea"/>
                <a:cs typeface="+mn-cs"/>
              </a:rPr>
              <a:t>tax raises the equilibrium price from $4.00</a:t>
            </a:r>
          </a:p>
          <a:p>
            <a:r>
              <a:rPr lang="en-US" sz="1200" b="0" i="0" u="none" strike="noStrike" kern="1200" baseline="0" dirty="0" smtClean="0">
                <a:solidFill>
                  <a:schemeClr val="tx1"/>
                </a:solidFill>
                <a:latin typeface="+mn-lt"/>
                <a:ea typeface="+mn-ea"/>
                <a:cs typeface="+mn-cs"/>
              </a:rPr>
              <a:t>(point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to $4.08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so consumers</a:t>
            </a:r>
          </a:p>
          <a:p>
            <a:r>
              <a:rPr lang="en-US" sz="1200" b="0" i="0" u="none" strike="noStrike" kern="1200" baseline="0" dirty="0" smtClean="0">
                <a:solidFill>
                  <a:schemeClr val="tx1"/>
                </a:solidFill>
                <a:latin typeface="+mn-lt"/>
                <a:ea typeface="+mn-ea"/>
                <a:cs typeface="+mn-cs"/>
              </a:rPr>
              <a:t>pay 8 cents of the tax, and firms pay 2</a:t>
            </a:r>
          </a:p>
          <a:p>
            <a:r>
              <a:rPr lang="en-US" sz="1200" b="0" i="0" u="none" strike="noStrike" kern="1200" baseline="0" dirty="0" smtClean="0">
                <a:solidFill>
                  <a:schemeClr val="tx1"/>
                </a:solidFill>
                <a:latin typeface="+mn-lt"/>
                <a:ea typeface="+mn-ea"/>
                <a:cs typeface="+mn-cs"/>
              </a:rPr>
              <a:t>cents. With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a 10-cent-per-gallon tax on</a:t>
            </a:r>
          </a:p>
          <a:p>
            <a:r>
              <a:rPr lang="en-US" sz="1200" b="0" i="0" u="none" strike="noStrike" kern="1200" baseline="0" dirty="0" smtClean="0">
                <a:solidFill>
                  <a:schemeClr val="tx1"/>
                </a:solidFill>
                <a:latin typeface="+mn-lt"/>
                <a:ea typeface="+mn-ea"/>
                <a:cs typeface="+mn-cs"/>
              </a:rPr>
              <a:t>gasoline raises the equilibrium price only</a:t>
            </a:r>
          </a:p>
          <a:p>
            <a:r>
              <a:rPr lang="en-US" sz="1200" b="0" i="0" u="none" strike="noStrike" kern="1200" baseline="0" dirty="0" smtClean="0">
                <a:solidFill>
                  <a:schemeClr val="tx1"/>
                </a:solidFill>
                <a:latin typeface="+mn-lt"/>
                <a:ea typeface="+mn-ea"/>
                <a:cs typeface="+mn-cs"/>
              </a:rPr>
              <a:t>from $4.00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to $4.02 (point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so</a:t>
            </a:r>
          </a:p>
          <a:p>
            <a:r>
              <a:rPr lang="en-US" sz="1200" b="0" i="0" u="none" strike="noStrike" kern="1200" baseline="0" dirty="0" smtClean="0">
                <a:solidFill>
                  <a:schemeClr val="tx1"/>
                </a:solidFill>
                <a:latin typeface="+mn-lt"/>
                <a:ea typeface="+mn-ea"/>
                <a:cs typeface="+mn-cs"/>
              </a:rPr>
              <a:t>consumers pay 2 cents of the tax. Because in</a:t>
            </a:r>
          </a:p>
          <a:p>
            <a:r>
              <a:rPr lang="en-US" sz="1200" b="0" i="0" u="none" strike="noStrike" kern="1200" baseline="0" dirty="0" smtClean="0">
                <a:solidFill>
                  <a:schemeClr val="tx1"/>
                </a:solidFill>
                <a:latin typeface="+mn-lt"/>
                <a:ea typeface="+mn-ea"/>
                <a:cs typeface="+mn-cs"/>
              </a:rPr>
              <a:t>this case producers receive $3.92 per gallon</a:t>
            </a:r>
          </a:p>
          <a:p>
            <a:r>
              <a:rPr lang="en-US" sz="1200" b="0" i="0" u="none" strike="noStrike" kern="1200" baseline="0" dirty="0" smtClean="0">
                <a:solidFill>
                  <a:schemeClr val="tx1"/>
                </a:solidFill>
                <a:latin typeface="+mn-lt"/>
                <a:ea typeface="+mn-ea"/>
                <a:cs typeface="+mn-cs"/>
              </a:rPr>
              <a:t>after paying the tax, their share of the tax is</a:t>
            </a:r>
          </a:p>
          <a:p>
            <a:r>
              <a:rPr lang="en-US" sz="1200" b="0" i="0" u="none" strike="noStrike" kern="1200" baseline="0" dirty="0" smtClean="0">
                <a:solidFill>
                  <a:schemeClr val="tx1"/>
                </a:solidFill>
                <a:latin typeface="+mn-lt"/>
                <a:ea typeface="+mn-ea"/>
                <a:cs typeface="+mn-cs"/>
              </a:rPr>
              <a:t>8 cents per gallon.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34</a:t>
            </a:fld>
            <a:endParaRPr lang="en-US"/>
          </a:p>
        </p:txBody>
      </p:sp>
    </p:spTree>
    <p:extLst>
      <p:ext uri="{BB962C8B-B14F-4D97-AF65-F5344CB8AC3E}">
        <p14:creationId xmlns:p14="http://schemas.microsoft.com/office/powerpoint/2010/main" val="189381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poverty rate in the United States declined</a:t>
            </a:r>
          </a:p>
          <a:p>
            <a:r>
              <a:rPr lang="en-US" sz="1200" b="0" i="0" u="none" strike="noStrike" kern="1200" baseline="0" dirty="0" smtClean="0">
                <a:solidFill>
                  <a:schemeClr val="tx1"/>
                </a:solidFill>
                <a:latin typeface="+mn-lt"/>
                <a:ea typeface="+mn-ea"/>
                <a:cs typeface="+mn-cs"/>
              </a:rPr>
              <a:t>from 22 percent of the population in</a:t>
            </a:r>
          </a:p>
          <a:p>
            <a:r>
              <a:rPr lang="en-US" sz="1200" b="0" i="0" u="none" strike="noStrike" kern="1200" baseline="0" dirty="0" smtClean="0">
                <a:solidFill>
                  <a:schemeClr val="tx1"/>
                </a:solidFill>
                <a:latin typeface="+mn-lt"/>
                <a:ea typeface="+mn-ea"/>
                <a:cs typeface="+mn-cs"/>
              </a:rPr>
              <a:t>1960 to 11 percent in 1973. Over the past</a:t>
            </a:r>
          </a:p>
          <a:p>
            <a:r>
              <a:rPr lang="en-US" sz="1200" b="0" i="0" u="none" strike="noStrike" kern="1200" baseline="0" dirty="0" smtClean="0">
                <a:solidFill>
                  <a:schemeClr val="tx1"/>
                </a:solidFill>
                <a:latin typeface="+mn-lt"/>
                <a:ea typeface="+mn-ea"/>
                <a:cs typeface="+mn-cs"/>
              </a:rPr>
              <a:t>30 years, the poverty rate has fluctuated between</a:t>
            </a:r>
          </a:p>
          <a:p>
            <a:r>
              <a:rPr lang="en-US" sz="1200" b="0" i="0" u="none" strike="noStrike" kern="1200" baseline="0" dirty="0" smtClean="0">
                <a:solidFill>
                  <a:schemeClr val="tx1"/>
                </a:solidFill>
                <a:latin typeface="+mn-lt"/>
                <a:ea typeface="+mn-ea"/>
                <a:cs typeface="+mn-cs"/>
              </a:rPr>
              <a:t>11 and 15 percent of the population.</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Carmen </a:t>
            </a:r>
            <a:r>
              <a:rPr lang="en-US" sz="1200" b="0" i="0" u="none" strike="noStrike" kern="1200" baseline="0" dirty="0" err="1" smtClean="0">
                <a:solidFill>
                  <a:schemeClr val="tx1"/>
                </a:solidFill>
                <a:latin typeface="+mn-lt"/>
                <a:ea typeface="+mn-ea"/>
                <a:cs typeface="+mn-cs"/>
              </a:rPr>
              <a:t>DeNavas</a:t>
            </a:r>
            <a:r>
              <a:rPr lang="en-US" sz="1200" b="0" i="0" u="none" strike="noStrike" kern="1200" baseline="0" dirty="0" smtClean="0">
                <a:solidFill>
                  <a:schemeClr val="tx1"/>
                </a:solidFill>
                <a:latin typeface="+mn-lt"/>
                <a:ea typeface="+mn-ea"/>
                <a:cs typeface="+mn-cs"/>
              </a:rPr>
              <a:t>-Walt, Bernadette</a:t>
            </a:r>
          </a:p>
          <a:p>
            <a:r>
              <a:rPr lang="en-US" sz="1200" b="0" i="0" u="none" strike="noStrike" kern="1200" baseline="0" dirty="0" smtClean="0">
                <a:solidFill>
                  <a:schemeClr val="tx1"/>
                </a:solidFill>
                <a:latin typeface="+mn-lt"/>
                <a:ea typeface="+mn-ea"/>
                <a:cs typeface="+mn-cs"/>
              </a:rPr>
              <a:t>D. Proctor, and Jessica C. Smith, U.S. Census</a:t>
            </a:r>
          </a:p>
          <a:p>
            <a:r>
              <a:rPr lang="fr-FR" sz="1200" b="0" i="0" u="none" strike="noStrike" kern="1200" baseline="0" dirty="0" smtClean="0">
                <a:solidFill>
                  <a:schemeClr val="tx1"/>
                </a:solidFill>
                <a:latin typeface="+mn-lt"/>
                <a:ea typeface="+mn-ea"/>
                <a:cs typeface="+mn-cs"/>
              </a:rPr>
              <a:t>Bureau, </a:t>
            </a:r>
            <a:r>
              <a:rPr lang="fr-FR" sz="1200" b="0" i="0" u="none" strike="noStrike" kern="1200" baseline="0" dirty="0" err="1" smtClean="0">
                <a:solidFill>
                  <a:schemeClr val="tx1"/>
                </a:solidFill>
                <a:latin typeface="+mn-lt"/>
                <a:ea typeface="+mn-ea"/>
                <a:cs typeface="+mn-cs"/>
              </a:rPr>
              <a:t>Current</a:t>
            </a:r>
            <a:r>
              <a:rPr lang="fr-FR" sz="1200" b="0" i="0" u="none" strike="noStrike" kern="1200" baseline="0" dirty="0" smtClean="0">
                <a:solidFill>
                  <a:schemeClr val="tx1"/>
                </a:solidFill>
                <a:latin typeface="+mn-lt"/>
                <a:ea typeface="+mn-ea"/>
                <a:cs typeface="+mn-cs"/>
              </a:rPr>
              <a:t> Population Reports, P60–245,</a:t>
            </a:r>
          </a:p>
          <a:p>
            <a:r>
              <a:rPr lang="en-US" sz="1200" b="0" i="1" u="none" strike="noStrike" kern="1200" baseline="0" dirty="0" smtClean="0">
                <a:solidFill>
                  <a:schemeClr val="tx1"/>
                </a:solidFill>
                <a:latin typeface="+mn-lt"/>
                <a:ea typeface="+mn-ea"/>
                <a:cs typeface="+mn-cs"/>
              </a:rPr>
              <a:t>Income, Poverty, and Health Insurance</a:t>
            </a:r>
          </a:p>
          <a:p>
            <a:r>
              <a:rPr lang="en-US" sz="1200" b="0" i="1" u="none" strike="noStrike" kern="1200" baseline="0" dirty="0" smtClean="0">
                <a:solidFill>
                  <a:schemeClr val="tx1"/>
                </a:solidFill>
                <a:latin typeface="+mn-lt"/>
                <a:ea typeface="+mn-ea"/>
                <a:cs typeface="+mn-cs"/>
              </a:rPr>
              <a:t>Coverage in the United States: 2012</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Washington, DC: U.S. Government Printing</a:t>
            </a:r>
          </a:p>
          <a:p>
            <a:r>
              <a:rPr lang="en-US" sz="1200" b="0" i="0" u="none" strike="noStrike" kern="1200" baseline="0" dirty="0" smtClean="0">
                <a:solidFill>
                  <a:schemeClr val="tx1"/>
                </a:solidFill>
                <a:latin typeface="+mn-lt"/>
                <a:ea typeface="+mn-ea"/>
                <a:cs typeface="+mn-cs"/>
              </a:rPr>
              <a:t>Office, September 2013.</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40</a:t>
            </a:fld>
            <a:endParaRPr lang="en-US"/>
          </a:p>
        </p:txBody>
      </p:sp>
    </p:spTree>
    <p:extLst>
      <p:ext uri="{BB962C8B-B14F-4D97-AF65-F5344CB8AC3E}">
        <p14:creationId xmlns:p14="http://schemas.microsoft.com/office/powerpoint/2010/main" val="16197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top marginal tax rate has varied dramatically</a:t>
            </a:r>
          </a:p>
          <a:p>
            <a:r>
              <a:rPr lang="en-US" sz="1200" b="0" i="0" u="none" strike="noStrike" kern="1200" baseline="0" dirty="0" smtClean="0">
                <a:solidFill>
                  <a:schemeClr val="tx1"/>
                </a:solidFill>
                <a:latin typeface="+mn-lt"/>
                <a:ea typeface="+mn-ea"/>
                <a:cs typeface="+mn-cs"/>
              </a:rPr>
              <a:t>since 1950, while the distribution</a:t>
            </a:r>
          </a:p>
          <a:p>
            <a:r>
              <a:rPr lang="en-US" sz="1200" b="0" i="0" u="none" strike="noStrike" kern="1200" baseline="0" dirty="0" smtClean="0">
                <a:solidFill>
                  <a:schemeClr val="tx1"/>
                </a:solidFill>
                <a:latin typeface="+mn-lt"/>
                <a:ea typeface="+mn-ea"/>
                <a:cs typeface="+mn-cs"/>
              </a:rPr>
              <a:t>of income has changed much less.</a:t>
            </a:r>
          </a:p>
          <a:p>
            <a:r>
              <a:rPr lang="en-US" sz="1200" b="1" i="0" u="none" strike="noStrike" kern="1200" baseline="0" dirty="0" smtClean="0">
                <a:solidFill>
                  <a:schemeClr val="tx1"/>
                </a:solidFill>
                <a:latin typeface="+mn-lt"/>
                <a:ea typeface="+mn-ea"/>
                <a:cs typeface="+mn-cs"/>
              </a:rPr>
              <a:t>Sources: </a:t>
            </a:r>
            <a:r>
              <a:rPr lang="en-US" sz="1200" b="0" i="0" u="none" strike="noStrike" kern="1200" baseline="0" dirty="0" smtClean="0">
                <a:solidFill>
                  <a:schemeClr val="tx1"/>
                </a:solidFill>
                <a:latin typeface="+mn-lt"/>
                <a:ea typeface="+mn-ea"/>
                <a:cs typeface="+mn-cs"/>
              </a:rPr>
              <a:t>Urban Institute and the Brookings</a:t>
            </a:r>
          </a:p>
          <a:p>
            <a:r>
              <a:rPr lang="en-US" sz="1200" b="0" i="0" u="none" strike="noStrike" kern="1200" baseline="0" dirty="0" smtClean="0">
                <a:solidFill>
                  <a:schemeClr val="tx1"/>
                </a:solidFill>
                <a:latin typeface="+mn-lt"/>
                <a:ea typeface="+mn-ea"/>
                <a:cs typeface="+mn-cs"/>
              </a:rPr>
              <a:t>Institution, Tax Policy Center.</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44</a:t>
            </a:fld>
            <a:endParaRPr lang="en-US"/>
          </a:p>
        </p:txBody>
      </p:sp>
    </p:spTree>
    <p:extLst>
      <p:ext uri="{BB962C8B-B14F-4D97-AF65-F5344CB8AC3E}">
        <p14:creationId xmlns:p14="http://schemas.microsoft.com/office/powerpoint/2010/main" val="100306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panel (a), the Lorenz curves show the distribution of income by arraying incomes</a:t>
            </a:r>
          </a:p>
          <a:p>
            <a:r>
              <a:rPr lang="en-US" sz="1200" b="0" i="0" u="none" strike="noStrike" kern="1200" baseline="0" dirty="0" smtClean="0">
                <a:solidFill>
                  <a:schemeClr val="tx1"/>
                </a:solidFill>
                <a:latin typeface="+mn-lt"/>
                <a:ea typeface="+mn-ea"/>
                <a:cs typeface="+mn-cs"/>
              </a:rPr>
              <a:t>from the lowest to the highest on the horizontal axis and indicating the</a:t>
            </a:r>
          </a:p>
          <a:p>
            <a:r>
              <a:rPr lang="en-US" sz="1200" b="0" i="0" u="none" strike="noStrike" kern="1200" baseline="0" dirty="0" smtClean="0">
                <a:solidFill>
                  <a:schemeClr val="tx1"/>
                </a:solidFill>
                <a:latin typeface="+mn-lt"/>
                <a:ea typeface="+mn-ea"/>
                <a:cs typeface="+mn-cs"/>
              </a:rPr>
              <a:t>cumulative fraction of income by each fraction of households on the vertical axis.</a:t>
            </a:r>
          </a:p>
          <a:p>
            <a:r>
              <a:rPr lang="en-US" sz="1200" b="0" i="0" u="none" strike="noStrike" kern="1200" baseline="0" dirty="0" smtClean="0">
                <a:solidFill>
                  <a:schemeClr val="tx1"/>
                </a:solidFill>
                <a:latin typeface="+mn-lt"/>
                <a:ea typeface="+mn-ea"/>
                <a:cs typeface="+mn-cs"/>
              </a:rPr>
              <a:t>The straight line represents perfect income equality. Because the Lorenz curve for</a:t>
            </a:r>
          </a:p>
          <a:p>
            <a:r>
              <a:rPr lang="en-US" sz="1200" b="0" i="0" u="none" strike="noStrike" kern="1200" baseline="0" dirty="0" smtClean="0">
                <a:solidFill>
                  <a:schemeClr val="tx1"/>
                </a:solidFill>
                <a:latin typeface="+mn-lt"/>
                <a:ea typeface="+mn-ea"/>
                <a:cs typeface="+mn-cs"/>
              </a:rPr>
              <a:t>1980 is closer to the line of perfect equality than the Lorenz curve for 2011, we</a:t>
            </a:r>
          </a:p>
          <a:p>
            <a:r>
              <a:rPr lang="en-US" sz="1200" b="0" i="0" u="none" strike="noStrike" kern="1200" baseline="0" dirty="0" smtClean="0">
                <a:solidFill>
                  <a:schemeClr val="tx1"/>
                </a:solidFill>
                <a:latin typeface="+mn-lt"/>
                <a:ea typeface="+mn-ea"/>
                <a:cs typeface="+mn-cs"/>
              </a:rPr>
              <a:t>know that income was more equally distributed in 1980 than in 2012. In panel (b),</a:t>
            </a:r>
          </a:p>
          <a:p>
            <a:r>
              <a:rPr lang="en-US" sz="1200" b="0" i="0" u="none" strike="noStrike" kern="1200" baseline="0" dirty="0" smtClean="0">
                <a:solidFill>
                  <a:schemeClr val="tx1"/>
                </a:solidFill>
                <a:latin typeface="+mn-lt"/>
                <a:ea typeface="+mn-ea"/>
                <a:cs typeface="+mn-cs"/>
              </a:rPr>
              <a:t>we show the </a:t>
            </a:r>
            <a:r>
              <a:rPr lang="en-US" sz="1200" b="0" i="0" u="none" strike="noStrike" kern="1200" baseline="0" dirty="0" err="1" smtClean="0">
                <a:solidFill>
                  <a:schemeClr val="tx1"/>
                </a:solidFill>
                <a:latin typeface="+mn-lt"/>
                <a:ea typeface="+mn-ea"/>
                <a:cs typeface="+mn-cs"/>
              </a:rPr>
              <a:t>Gini</a:t>
            </a:r>
            <a:r>
              <a:rPr lang="en-US" sz="1200" b="0" i="0" u="none" strike="noStrike" kern="1200" baseline="0" dirty="0" smtClean="0">
                <a:solidFill>
                  <a:schemeClr val="tx1"/>
                </a:solidFill>
                <a:latin typeface="+mn-lt"/>
                <a:ea typeface="+mn-ea"/>
                <a:cs typeface="+mn-cs"/>
              </a:rPr>
              <a:t> coefficient, which is equal to the area between the line of perfect</a:t>
            </a:r>
          </a:p>
          <a:p>
            <a:r>
              <a:rPr lang="en-US" sz="1200" b="0" i="0" u="none" strike="noStrike" kern="1200" baseline="0" dirty="0" smtClean="0">
                <a:solidFill>
                  <a:schemeClr val="tx1"/>
                </a:solidFill>
                <a:latin typeface="+mn-lt"/>
                <a:ea typeface="+mn-ea"/>
                <a:cs typeface="+mn-cs"/>
              </a:rPr>
              <a:t>income equality and the Lorenz curve—area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—divided by the whole area below</a:t>
            </a:r>
          </a:p>
          <a:p>
            <a:r>
              <a:rPr lang="en-US" sz="1200" b="0" i="0" u="none" strike="noStrike" kern="1200" baseline="0" dirty="0" smtClean="0">
                <a:solidFill>
                  <a:schemeClr val="tx1"/>
                </a:solidFill>
                <a:latin typeface="+mn-lt"/>
                <a:ea typeface="+mn-ea"/>
                <a:cs typeface="+mn-cs"/>
              </a:rPr>
              <a:t>the line of perfect equality—area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plus area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The closer the </a:t>
            </a:r>
            <a:r>
              <a:rPr lang="en-US" sz="1200" b="0" i="0" u="none" strike="noStrike" kern="1200" baseline="0" dirty="0" err="1" smtClean="0">
                <a:solidFill>
                  <a:schemeClr val="tx1"/>
                </a:solidFill>
                <a:latin typeface="+mn-lt"/>
                <a:ea typeface="+mn-ea"/>
                <a:cs typeface="+mn-cs"/>
              </a:rPr>
              <a:t>Gini</a:t>
            </a:r>
            <a:r>
              <a:rPr lang="en-US" sz="1200" b="0" i="0" u="none" strike="noStrike" kern="1200" baseline="0" dirty="0" smtClean="0">
                <a:solidFill>
                  <a:schemeClr val="tx1"/>
                </a:solidFill>
                <a:latin typeface="+mn-lt"/>
                <a:ea typeface="+mn-ea"/>
                <a:cs typeface="+mn-cs"/>
              </a:rPr>
              <a:t> coefficient is</a:t>
            </a:r>
          </a:p>
          <a:p>
            <a:r>
              <a:rPr lang="en-US" sz="1200" b="0" i="0" u="none" strike="noStrike" kern="1200" baseline="0" dirty="0" smtClean="0">
                <a:solidFill>
                  <a:schemeClr val="tx1"/>
                </a:solidFill>
                <a:latin typeface="+mn-lt"/>
                <a:ea typeface="+mn-ea"/>
                <a:cs typeface="+mn-cs"/>
              </a:rPr>
              <a:t>to 1, the more unequal the income distribution.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46</a:t>
            </a:fld>
            <a:endParaRPr lang="en-US"/>
          </a:p>
        </p:txBody>
      </p:sp>
    </p:spTree>
    <p:extLst>
      <p:ext uri="{BB962C8B-B14F-4D97-AF65-F5344CB8AC3E}">
        <p14:creationId xmlns:p14="http://schemas.microsoft.com/office/powerpoint/2010/main" val="192541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47</a:t>
            </a:fld>
            <a:endParaRPr lang="en-US"/>
          </a:p>
        </p:txBody>
      </p:sp>
    </p:spTree>
    <p:extLst>
      <p:ext uri="{BB962C8B-B14F-4D97-AF65-F5344CB8AC3E}">
        <p14:creationId xmlns:p14="http://schemas.microsoft.com/office/powerpoint/2010/main" val="768820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smtClean="0">
                <a:solidFill>
                  <a:schemeClr val="bg1"/>
                </a:solidFill>
                <a:cs typeface="+mn-cs"/>
              </a:rPr>
              <a:pPr algn="r" fontAlgn="auto">
                <a:spcBef>
                  <a:spcPts val="0"/>
                </a:spcBef>
                <a:spcAft>
                  <a:spcPts val="0"/>
                </a:spcAft>
                <a:defRPr/>
              </a:pPr>
              <a:t>‹#›</a:t>
            </a:fld>
            <a:r>
              <a:rPr lang="en-US" sz="1200" dirty="0" smtClean="0">
                <a:solidFill>
                  <a:schemeClr val="bg1"/>
                </a:solidFill>
                <a:cs typeface="+mn-cs"/>
              </a:rPr>
              <a:t> of 52</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smtClean="0">
                <a:solidFill>
                  <a:srgbClr val="0066B3"/>
                </a:solidFill>
              </a:rPr>
              <a:t>Chapter Outline </a:t>
            </a:r>
            <a:r>
              <a:rPr lang="en-US" sz="2000" smtClean="0"/>
              <a:t>and</a:t>
            </a:r>
            <a:endParaRPr lang="en-US" sz="2000" dirty="0"/>
          </a:p>
          <a:p>
            <a:r>
              <a:rPr lang="en-US" sz="2000" b="1" smtClean="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872183770"/>
              </p:ext>
            </p:extLst>
          </p:nvPr>
        </p:nvGraphicFramePr>
        <p:xfrm>
          <a:off x="463550" y="2895600"/>
          <a:ext cx="3269664" cy="1784934"/>
        </p:xfrm>
        <a:graphic>
          <a:graphicData uri="http://schemas.openxmlformats.org/drawingml/2006/table">
            <a:tbl>
              <a:tblPr/>
              <a:tblGrid>
                <a:gridCol w="496553"/>
                <a:gridCol w="2773111"/>
              </a:tblGrid>
              <a:tr h="23000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18.1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rPr>
                        <a:t>Public Choice</a:t>
                      </a: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a:noFill/>
                    </a:lnL>
                    <a:lnR cap="flat">
                      <a:noFill/>
                    </a:lnR>
                    <a:lnT cap="flat">
                      <a:noFill/>
                    </a:lnT>
                    <a:lnB>
                      <a:noFill/>
                    </a:lnB>
                    <a:lnTlToBr>
                      <a:noFill/>
                    </a:lnTlToBr>
                    <a:lnBlToTr>
                      <a:noFill/>
                    </a:lnBlToTr>
                    <a:noFill/>
                  </a:tcPr>
                </a:tc>
              </a:tr>
              <a:tr h="23000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18.2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rPr>
                        <a:t>The Tax System</a:t>
                      </a: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a:noFill/>
                    </a:lnL>
                    <a:lnR cap="flat">
                      <a:noFill/>
                    </a:lnR>
                    <a:lnT>
                      <a:noFill/>
                    </a:lnT>
                    <a:lnB>
                      <a:noFill/>
                    </a:lnB>
                    <a:lnTlToBr>
                      <a:noFill/>
                    </a:lnTlToBr>
                    <a:lnBlToTr>
                      <a:noFill/>
                    </a:lnBlToTr>
                    <a:noFill/>
                  </a:tcPr>
                </a:tc>
              </a:tr>
              <a:tr h="39588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18.3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smtClean="0">
                          <a:ln>
                            <a:noFill/>
                          </a:ln>
                          <a:solidFill>
                            <a:srgbClr val="0066B3"/>
                          </a:solidFill>
                          <a:effectLst/>
                          <a:latin typeface="Arial" charset="0"/>
                        </a:rPr>
                        <a:t>Tax Incidence Revisited: The Effect of Price Elasticity</a:t>
                      </a: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a:noFill/>
                    </a:lnL>
                    <a:lnR cap="flat">
                      <a:noFill/>
                    </a:lnR>
                    <a:lnT>
                      <a:noFill/>
                    </a:lnT>
                    <a:lnB>
                      <a:noFill/>
                    </a:lnB>
                    <a:lnTlToBr>
                      <a:noFill/>
                    </a:lnTlToBr>
                    <a:lnBlToTr>
                      <a:noFill/>
                    </a:lnBlToTr>
                    <a:noFill/>
                  </a:tcPr>
                </a:tc>
              </a:tr>
              <a:tr h="43951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18.4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smtClean="0">
                          <a:ln>
                            <a:noFill/>
                          </a:ln>
                          <a:solidFill>
                            <a:srgbClr val="0066B3"/>
                          </a:solidFill>
                          <a:effectLst/>
                          <a:latin typeface="Arial" charset="0"/>
                        </a:rPr>
                        <a:t>Income Distribution and Poverty</a:t>
                      </a: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a:noFill/>
                    </a:lnL>
                    <a:lnR cap="flat">
                      <a:noFill/>
                    </a:lnR>
                    <a:lnT>
                      <a:noFill/>
                    </a:lnT>
                    <a:lnB>
                      <a:noFill/>
                    </a:lnB>
                    <a:lnTlToBr>
                      <a:noFill/>
                    </a:lnTlToBr>
                    <a:lnBlToTr>
                      <a:noFill/>
                    </a:lnBlToTr>
                    <a:noFill/>
                  </a:tcPr>
                </a:tc>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smtClean="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smtClean="0">
                <a:solidFill>
                  <a:schemeClr val="bg1"/>
                </a:solidFill>
                <a:latin typeface="+mn-lt"/>
              </a:rPr>
              <a:t>18</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smtClean="0">
                <a:solidFill>
                  <a:srgbClr val="89B8CF"/>
                </a:solidFill>
              </a:rPr>
              <a:t>CHAPTER</a:t>
            </a:r>
            <a:endParaRPr lang="en-US" dirty="0">
              <a:solidFill>
                <a:srgbClr val="89B8CF"/>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09999" y="2057400"/>
            <a:ext cx="5237767" cy="362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smtClean="0"/>
              <a:t>Chapter title:</a:t>
            </a:r>
            <a:br>
              <a:rPr lang="en-US" dirty="0" smtClean="0"/>
            </a:br>
            <a:r>
              <a:rPr lang="en-US" dirty="0" smtClean="0"/>
              <a:t>Chapter subtitle</a:t>
            </a:r>
            <a:endParaRPr lang="en-US" dirty="0"/>
          </a:p>
        </p:txBody>
      </p:sp>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Chapter subtitle</a:t>
            </a:r>
            <a:endParaRPr lang="en-US" dirty="0"/>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smtClean="0">
                <a:solidFill>
                  <a:schemeClr val="bg1"/>
                </a:solidFill>
              </a:rPr>
              <a:t>         LEARNING</a:t>
            </a:r>
            <a:r>
              <a:rPr lang="en-US" sz="1400" dirty="0" smtClean="0">
                <a:solidFill>
                  <a:schemeClr val="bg1"/>
                </a:solidFill>
              </a:rPr>
              <a:t> </a:t>
            </a:r>
            <a:r>
              <a:rPr lang="en-US" sz="1400" dirty="0">
                <a:solidFill>
                  <a:schemeClr val="bg1"/>
                </a:solidFill>
              </a:rPr>
              <a:t>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smtClean="0"/>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smtClean="0"/>
              <a:t>Insert learning objective</a:t>
            </a:r>
            <a:endParaRPr lang="en-US" dirty="0"/>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52</a:t>
            </a:r>
            <a:endParaRPr lang="en-US" sz="1200" dirty="0">
              <a:solidFill>
                <a:schemeClr val="bg1"/>
              </a:solidFill>
              <a:cs typeface="+mn-cs"/>
            </a:endParaRP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Tree>
    <p:extLst>
      <p:ext uri="{BB962C8B-B14F-4D97-AF65-F5344CB8AC3E}">
        <p14:creationId xmlns:p14="http://schemas.microsoft.com/office/powerpoint/2010/main" val="18959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smtClean="0">
                <a:solidFill>
                  <a:schemeClr val="bg1"/>
                </a:solidFill>
                <a:cs typeface="+mn-cs"/>
              </a:rPr>
              <a:pPr algn="r" fontAlgn="auto">
                <a:spcBef>
                  <a:spcPts val="0"/>
                </a:spcBef>
                <a:spcAft>
                  <a:spcPts val="0"/>
                </a:spcAft>
                <a:defRPr/>
              </a:pPr>
              <a:t>‹#›</a:t>
            </a:fld>
            <a:r>
              <a:rPr lang="en-US" sz="1200" dirty="0" smtClean="0">
                <a:solidFill>
                  <a:schemeClr val="bg1"/>
                </a:solidFill>
                <a:cs typeface="+mn-cs"/>
              </a:rPr>
              <a:t> of 52</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smtClean="0">
                <a:solidFill>
                  <a:schemeClr val="bg1"/>
                </a:solidFill>
                <a:cs typeface="+mn-cs"/>
              </a:rPr>
              <a:pPr algn="r" fontAlgn="auto">
                <a:spcBef>
                  <a:spcPts val="0"/>
                </a:spcBef>
                <a:spcAft>
                  <a:spcPts val="0"/>
                </a:spcAft>
                <a:defRPr/>
              </a:pPr>
              <a:t>‹#›</a:t>
            </a:fld>
            <a:r>
              <a:rPr lang="en-US" sz="1200" dirty="0" smtClean="0">
                <a:solidFill>
                  <a:schemeClr val="bg1"/>
                </a:solidFill>
                <a:cs typeface="+mn-cs"/>
              </a:rPr>
              <a:t> of 52</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figure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Figure C#.X</a:t>
            </a:r>
            <a:endParaRPr lang="en-US" dirty="0"/>
          </a:p>
        </p:txBody>
      </p:sp>
    </p:spTree>
    <p:extLst>
      <p:ext uri="{BB962C8B-B14F-4D97-AF65-F5344CB8AC3E}">
        <p14:creationId xmlns:p14="http://schemas.microsoft.com/office/powerpoint/2010/main" val="2717329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smtClean="0">
                <a:solidFill>
                  <a:schemeClr val="bg1"/>
                </a:solidFill>
                <a:cs typeface="+mn-cs"/>
              </a:rPr>
              <a:pPr algn="r" fontAlgn="auto">
                <a:spcBef>
                  <a:spcPts val="0"/>
                </a:spcBef>
                <a:spcAft>
                  <a:spcPts val="0"/>
                </a:spcAft>
                <a:defRPr/>
              </a:pPr>
              <a:t>‹#›</a:t>
            </a:fld>
            <a:r>
              <a:rPr lang="en-US" sz="1200" dirty="0" smtClean="0">
                <a:solidFill>
                  <a:schemeClr val="bg1"/>
                </a:solidFill>
                <a:cs typeface="+mn-cs"/>
              </a:rPr>
              <a:t> of 52</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table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Table C#.X</a:t>
            </a:r>
            <a:endParaRPr lang="en-US" dirty="0"/>
          </a:p>
        </p:txBody>
      </p:sp>
    </p:spTree>
    <p:extLst>
      <p:ext uri="{BB962C8B-B14F-4D97-AF65-F5344CB8AC3E}">
        <p14:creationId xmlns:p14="http://schemas.microsoft.com/office/powerpoint/2010/main" val="3651795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smtClean="0">
                <a:solidFill>
                  <a:schemeClr val="bg1"/>
                </a:solidFill>
                <a:cs typeface="+mn-cs"/>
              </a:rPr>
              <a:pPr algn="r" fontAlgn="auto">
                <a:spcBef>
                  <a:spcPts val="0"/>
                </a:spcBef>
                <a:spcAft>
                  <a:spcPts val="0"/>
                </a:spcAft>
                <a:defRPr/>
              </a:pPr>
              <a:t>‹#›</a:t>
            </a:fld>
            <a:r>
              <a:rPr lang="en-US" sz="1200" dirty="0" smtClean="0">
                <a:solidFill>
                  <a:schemeClr val="bg1"/>
                </a:solidFill>
                <a:cs typeface="+mn-cs"/>
              </a:rPr>
              <a:t> of 52</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MTC content</a:t>
            </a:r>
            <a:endParaRPr lang="en-US" dirty="0"/>
          </a:p>
        </p:txBody>
      </p:sp>
      <p:sp>
        <p:nvSpPr>
          <p:cNvPr id="16" name="Title 4"/>
          <p:cNvSpPr>
            <a:spLocks noGrp="1"/>
          </p:cNvSpPr>
          <p:nvPr>
            <p:ph type="title"/>
          </p:nvPr>
        </p:nvSpPr>
        <p:spPr>
          <a:xfrm>
            <a:off x="1689100" y="0"/>
            <a:ext cx="74549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1/14/2014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80" r:id="rId2"/>
    <p:sldLayoutId id="2147483667" r:id="rId3"/>
    <p:sldLayoutId id="2147483673" r:id="rId4"/>
    <p:sldLayoutId id="2147483674" r:id="rId5"/>
    <p:sldLayoutId id="2147483671" r:id="rId6"/>
    <p:sldLayoutId id="2147483681"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notesSlide" Target="../notesSlides/notesSlide7.xml"/><Relationship Id="rId16"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notesSlide" Target="../notesSlides/notesSlide8.xml"/><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slideLayout" Target="../slideLayouts/slideLayout4.xml"/><Relationship Id="rId16" Type="http://schemas.openxmlformats.org/officeDocument/2006/relationships/image" Target="../media/image86.png"/><Relationship Id="rId1" Type="http://schemas.openxmlformats.org/officeDocument/2006/relationships/vmlDrawing" Target="../drawings/vmlDrawing1.v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wmf"/><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oleObject" Target="../embeddings/oleObject1.bin"/><Relationship Id="rId9" Type="http://schemas.openxmlformats.org/officeDocument/2006/relationships/image" Target="../media/image79.png"/><Relationship Id="rId14" Type="http://schemas.openxmlformats.org/officeDocument/2006/relationships/image" Target="../media/image84.png"/></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7772400" cy="581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14763"/>
            <a:ext cx="7771429" cy="5815873"/>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17463"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a:t>
            </a:r>
            <a:r>
              <a:rPr lang="en-US" sz="1050" dirty="0" smtClean="0">
                <a:solidFill>
                  <a:schemeClr val="bg1">
                    <a:lumMod val="50000"/>
                  </a:schemeClr>
                </a:solidFill>
                <a:latin typeface="Times New Roman" pitchFamily="18" charset="0"/>
                <a:cs typeface="Times New Roman" pitchFamily="18" charset="0"/>
              </a:rPr>
              <a:t>2015 </a:t>
            </a:r>
            <a:r>
              <a:rPr lang="en-US" sz="1050" dirty="0">
                <a:solidFill>
                  <a:schemeClr val="bg1">
                    <a:lumMod val="50000"/>
                  </a:scheme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2185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263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363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750"/>
                                        <p:tgtEl>
                                          <p:spTgt spid="6"/>
                                        </p:tgtEl>
                                      </p:cBhvr>
                                    </p:animEffect>
                                  </p:childTnLst>
                                </p:cTn>
                              </p:par>
                            </p:childTnLst>
                          </p:cTn>
                        </p:par>
                        <p:par>
                          <p:cTn id="23" fill="hold">
                            <p:stCondLst>
                              <p:cond delay="53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64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failure</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We have seen previously that markets might fail to achieve the maximum possible surplus for society</a:t>
            </a:r>
            <a:r>
              <a:rPr lang="en-US" dirty="0"/>
              <a:t>.</a:t>
            </a:r>
          </a:p>
          <a:p>
            <a:pPr marL="342900" indent="-342900">
              <a:spcBef>
                <a:spcPts val="0"/>
              </a:spcBef>
              <a:spcAft>
                <a:spcPts val="1200"/>
              </a:spcAft>
              <a:buFont typeface="Arial" panose="020B0604020202020204" pitchFamily="34" charset="0"/>
              <a:buChar char="•"/>
            </a:pPr>
            <a:r>
              <a:rPr lang="en-US" dirty="0" smtClean="0"/>
              <a:t>But governments might fail in this respect too</a:t>
            </a:r>
            <a:r>
              <a:rPr lang="en-US" dirty="0"/>
              <a:t>.</a:t>
            </a:r>
          </a:p>
          <a:p>
            <a:pPr>
              <a:spcBef>
                <a:spcPts val="0"/>
              </a:spcBef>
              <a:spcAft>
                <a:spcPts val="1200"/>
              </a:spcAft>
            </a:pPr>
            <a:endParaRPr lang="en-US" dirty="0" smtClean="0"/>
          </a:p>
          <a:p>
            <a:pPr>
              <a:spcBef>
                <a:spcPts val="0"/>
              </a:spcBef>
              <a:spcAft>
                <a:spcPts val="1200"/>
              </a:spcAft>
            </a:pPr>
            <a:r>
              <a:rPr lang="en-US" dirty="0" smtClean="0"/>
              <a:t>We will consider three ways in which governments can fail</a:t>
            </a:r>
            <a:r>
              <a:rPr lang="en-US" dirty="0"/>
              <a:t>:</a:t>
            </a:r>
          </a:p>
          <a:p>
            <a:pPr marL="342900" indent="-342900">
              <a:spcBef>
                <a:spcPts val="0"/>
              </a:spcBef>
              <a:spcAft>
                <a:spcPts val="1200"/>
              </a:spcAft>
              <a:buFont typeface="Arial" panose="020B0604020202020204" pitchFamily="34" charset="0"/>
              <a:buChar char="•"/>
            </a:pPr>
            <a:r>
              <a:rPr lang="en-US" b="1" dirty="0"/>
              <a:t>Rent-seeking</a:t>
            </a:r>
          </a:p>
          <a:p>
            <a:pPr marL="342900" indent="-342900">
              <a:spcBef>
                <a:spcPts val="0"/>
              </a:spcBef>
              <a:spcAft>
                <a:spcPts val="1200"/>
              </a:spcAft>
              <a:buFont typeface="Arial" panose="020B0604020202020204" pitchFamily="34" charset="0"/>
              <a:buChar char="•"/>
            </a:pPr>
            <a:r>
              <a:rPr lang="en-US" b="1" dirty="0" smtClean="0"/>
              <a:t>Logrolling and rational ignorance</a:t>
            </a:r>
            <a:endParaRPr lang="en-US" b="1" dirty="0"/>
          </a:p>
          <a:p>
            <a:pPr marL="342900" indent="-342900">
              <a:spcBef>
                <a:spcPts val="0"/>
              </a:spcBef>
              <a:spcAft>
                <a:spcPts val="1200"/>
              </a:spcAft>
              <a:buFont typeface="Arial" panose="020B0604020202020204" pitchFamily="34" charset="0"/>
              <a:buChar char="•"/>
            </a:pPr>
            <a:r>
              <a:rPr lang="en-US" b="1" dirty="0" smtClean="0"/>
              <a:t>Regulatory capture</a:t>
            </a:r>
            <a:endParaRPr lang="en-US" b="1" dirty="0"/>
          </a:p>
          <a:p>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Rent-seeking</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b="1" i="1" dirty="0" smtClean="0"/>
              <a:t>Rent-seeking</a:t>
            </a:r>
            <a:r>
              <a:rPr lang="en-US" dirty="0" smtClean="0"/>
              <a:t> refers to attempts by individuals and firms to use government action to make themselves better off at the expense of others</a:t>
            </a:r>
            <a:r>
              <a:rPr lang="en-US" dirty="0"/>
              <a:t>.</a:t>
            </a:r>
          </a:p>
          <a:p>
            <a:pPr>
              <a:spcBef>
                <a:spcPts val="0"/>
              </a:spcBef>
              <a:spcAft>
                <a:spcPts val="1200"/>
              </a:spcAft>
            </a:pPr>
            <a:r>
              <a:rPr lang="en-US" i="1" dirty="0" smtClean="0"/>
              <a:t>Example: U.S. sugar firms have successfully lobbied the government for a quota on sugar imports, which keeps the price of their product high</a:t>
            </a:r>
            <a:r>
              <a:rPr lang="en-US" i="1" dirty="0"/>
              <a:t>.</a:t>
            </a:r>
          </a:p>
          <a:p>
            <a:pPr>
              <a:spcBef>
                <a:spcPts val="0"/>
              </a:spcBef>
              <a:spcAft>
                <a:spcPts val="1200"/>
              </a:spcAft>
            </a:pPr>
            <a:endParaRPr lang="en-US" dirty="0" smtClean="0"/>
          </a:p>
          <a:p>
            <a:pPr>
              <a:spcBef>
                <a:spcPts val="0"/>
              </a:spcBef>
              <a:spcAft>
                <a:spcPts val="1200"/>
              </a:spcAft>
            </a:pPr>
            <a:r>
              <a:rPr lang="en-US" dirty="0" smtClean="0"/>
              <a:t>Firms may offer campaign contributions to policymakers in exchange for </a:t>
            </a:r>
            <a:r>
              <a:rPr lang="en-US" i="1" dirty="0" smtClean="0"/>
              <a:t>special interest legislation</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Logrolling and rational ignorance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Politicians gain support for their own proposals by offering to support those of their colleagues. This is known as </a:t>
            </a:r>
            <a:r>
              <a:rPr lang="en-US" i="1" dirty="0" smtClean="0"/>
              <a:t>logrolling</a:t>
            </a:r>
            <a:r>
              <a:rPr lang="en-US" dirty="0" smtClean="0"/>
              <a:t>, and can help to explain why sugar quotas continue to exist, even when they benefit relatively few people</a:t>
            </a:r>
            <a:r>
              <a:rPr lang="en-US" dirty="0"/>
              <a:t>.</a:t>
            </a:r>
          </a:p>
          <a:p>
            <a:pPr>
              <a:spcBef>
                <a:spcPts val="0"/>
              </a:spcBef>
              <a:spcAft>
                <a:spcPts val="1200"/>
              </a:spcAft>
            </a:pPr>
            <a:endParaRPr lang="en-US" dirty="0" smtClean="0"/>
          </a:p>
          <a:p>
            <a:pPr>
              <a:spcBef>
                <a:spcPts val="0"/>
              </a:spcBef>
              <a:spcAft>
                <a:spcPts val="1200"/>
              </a:spcAft>
            </a:pPr>
            <a:r>
              <a:rPr lang="en-US" dirty="0" smtClean="0"/>
              <a:t>But why wouldn’t voters vote out of office people who support such inefficient policies? Because most such policies hurt individual voters very little. The loss of surplus per person to the sugar quota is only $12.50; many voters remain </a:t>
            </a:r>
            <a:r>
              <a:rPr lang="en-US" i="1" dirty="0" smtClean="0"/>
              <a:t>rationally ignorant</a:t>
            </a:r>
            <a:r>
              <a:rPr lang="en-US" dirty="0" smtClean="0"/>
              <a:t> of such “irrelevant” ideas.</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capture</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In principle, regulatory agencies like the Food and Drug Administration (FDA) exist in order to safeguard consumers</a:t>
            </a:r>
            <a:r>
              <a:rPr lang="en-US" dirty="0"/>
              <a:t>.</a:t>
            </a:r>
          </a:p>
          <a:p>
            <a:pPr>
              <a:spcBef>
                <a:spcPts val="0"/>
              </a:spcBef>
              <a:spcAft>
                <a:spcPts val="1200"/>
              </a:spcAft>
            </a:pPr>
            <a:r>
              <a:rPr lang="en-US" dirty="0" smtClean="0"/>
              <a:t>But firms that are significantly affected by regulatory agencies have an incentive to make sure the agencies are “on their side</a:t>
            </a:r>
            <a:r>
              <a:rPr lang="en-US" dirty="0"/>
              <a:t>”.</a:t>
            </a:r>
          </a:p>
          <a:p>
            <a:pPr>
              <a:spcBef>
                <a:spcPts val="0"/>
              </a:spcBef>
              <a:spcAft>
                <a:spcPts val="1200"/>
              </a:spcAft>
            </a:pPr>
            <a:endParaRPr lang="en-US" dirty="0" smtClean="0"/>
          </a:p>
          <a:p>
            <a:pPr>
              <a:spcBef>
                <a:spcPts val="0"/>
              </a:spcBef>
              <a:spcAft>
                <a:spcPts val="1200"/>
              </a:spcAft>
            </a:pPr>
            <a:r>
              <a:rPr lang="en-US" dirty="0" smtClean="0"/>
              <a:t>An agency which is acting more in the interest of the firms it is supposed to regulate has been subject to </a:t>
            </a:r>
            <a:r>
              <a:rPr lang="en-US" i="1" dirty="0" smtClean="0"/>
              <a:t>regulatory capture</a:t>
            </a:r>
            <a:r>
              <a:rPr lang="en-US" dirty="0"/>
              <a:t>.</a:t>
            </a:r>
          </a:p>
          <a:p>
            <a:pPr>
              <a:spcBef>
                <a:spcPts val="0"/>
              </a:spcBef>
              <a:spcAft>
                <a:spcPts val="1200"/>
              </a:spcAft>
            </a:pPr>
            <a:r>
              <a:rPr lang="en-US" i="1" dirty="0" smtClean="0"/>
              <a:t>Example: The defunct Interstate Commerce Commission was set up to regulate railroads and trucking firms; but ended up preventing competition in the industry instead.</a:t>
            </a:r>
            <a:endParaRPr lang="en-US" i="1"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government regulation necessary?</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The preceding slides paint a grim view of government regulation, perhaps enough to make us wonder if government regulation doesn’t just make us worse off</a:t>
            </a:r>
            <a:r>
              <a:rPr lang="en-US" dirty="0"/>
              <a:t>.</a:t>
            </a:r>
          </a:p>
          <a:p>
            <a:pPr marL="342900" indent="-342900">
              <a:spcBef>
                <a:spcPts val="0"/>
              </a:spcBef>
              <a:spcAft>
                <a:spcPts val="1200"/>
              </a:spcAft>
              <a:buFont typeface="Arial" panose="020B0604020202020204" pitchFamily="34" charset="0"/>
              <a:buChar char="•"/>
            </a:pPr>
            <a:r>
              <a:rPr lang="en-US" dirty="0" smtClean="0"/>
              <a:t>Recent estimates suggest that the costs of federal regulation may be several thousand dollars per taxpayer</a:t>
            </a:r>
            <a:r>
              <a:rPr lang="en-US" dirty="0"/>
              <a:t>.</a:t>
            </a:r>
          </a:p>
          <a:p>
            <a:pPr>
              <a:spcBef>
                <a:spcPts val="0"/>
              </a:spcBef>
              <a:spcAft>
                <a:spcPts val="1200"/>
              </a:spcAft>
            </a:pPr>
            <a:endParaRPr lang="en-US" dirty="0" smtClean="0"/>
          </a:p>
          <a:p>
            <a:pPr>
              <a:spcBef>
                <a:spcPts val="0"/>
              </a:spcBef>
              <a:spcAft>
                <a:spcPts val="1200"/>
              </a:spcAft>
            </a:pPr>
            <a:r>
              <a:rPr lang="en-US" dirty="0" smtClean="0"/>
              <a:t>However many agencies do important work in protecting consumers and safeguarding the environment</a:t>
            </a:r>
            <a:r>
              <a:rPr lang="en-US" dirty="0"/>
              <a:t>.</a:t>
            </a:r>
          </a:p>
          <a:p>
            <a:pPr marL="342900" indent="-342900">
              <a:spcBef>
                <a:spcPts val="0"/>
              </a:spcBef>
              <a:spcAft>
                <a:spcPts val="1200"/>
              </a:spcAft>
              <a:buFont typeface="Arial" panose="020B0604020202020204" pitchFamily="34" charset="0"/>
              <a:buChar char="•"/>
            </a:pPr>
            <a:r>
              <a:rPr lang="en-US" dirty="0" smtClean="0"/>
              <a:t>Economists can help to identify the costs and benefits of regulations in order to help policymakers make good choices. </a:t>
            </a:r>
            <a:endParaRPr lang="en-US" i="1" dirty="0"/>
          </a:p>
          <a:p>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Tax System</a:t>
            </a:r>
            <a:endParaRPr lang="en-US" dirty="0"/>
          </a:p>
        </p:txBody>
      </p:sp>
      <p:sp>
        <p:nvSpPr>
          <p:cNvPr id="3" name="Content Placeholder 2"/>
          <p:cNvSpPr>
            <a:spLocks noGrp="1"/>
          </p:cNvSpPr>
          <p:nvPr>
            <p:ph sz="quarter" idx="10"/>
          </p:nvPr>
        </p:nvSpPr>
        <p:spPr/>
        <p:txBody>
          <a:bodyPr/>
          <a:lstStyle/>
          <a:p>
            <a:r>
              <a:rPr lang="en-US" dirty="0" smtClean="0"/>
              <a:t>18.2</a:t>
            </a:r>
            <a:endParaRPr lang="en-US" dirty="0"/>
          </a:p>
        </p:txBody>
      </p:sp>
      <p:sp>
        <p:nvSpPr>
          <p:cNvPr id="4" name="Text Placeholder 3"/>
          <p:cNvSpPr>
            <a:spLocks noGrp="1"/>
          </p:cNvSpPr>
          <p:nvPr>
            <p:ph type="body" sz="quarter" idx="11"/>
          </p:nvPr>
        </p:nvSpPr>
        <p:spPr/>
        <p:txBody>
          <a:bodyPr/>
          <a:lstStyle/>
          <a:p>
            <a:r>
              <a:rPr lang="en-US" dirty="0"/>
              <a:t>Understand the tax system in the United States, including the principles that governments use to create tax policy</a:t>
            </a:r>
            <a:r>
              <a:rPr lang="en-US" dirty="0" smtClean="0"/>
              <a:t>.</a:t>
            </a:r>
            <a:endParaRPr lang="en-US" dirty="0"/>
          </a:p>
        </p:txBody>
      </p:sp>
    </p:spTree>
    <p:extLst>
      <p:ext uri="{BB962C8B-B14F-4D97-AF65-F5344CB8AC3E}">
        <p14:creationId xmlns:p14="http://schemas.microsoft.com/office/powerpoint/2010/main" val="1073515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 revenue sources, 2012</a:t>
            </a:r>
            <a:endParaRPr lang="en-US" dirty="0"/>
          </a:p>
        </p:txBody>
      </p:sp>
      <p:sp>
        <p:nvSpPr>
          <p:cNvPr id="3" name="Text Placeholder 2"/>
          <p:cNvSpPr>
            <a:spLocks noGrp="1"/>
          </p:cNvSpPr>
          <p:nvPr>
            <p:ph type="body" sz="quarter" idx="11"/>
          </p:nvPr>
        </p:nvSpPr>
        <p:spPr>
          <a:xfrm>
            <a:off x="152400" y="838200"/>
            <a:ext cx="2743200" cy="5638800"/>
          </a:xfrm>
        </p:spPr>
        <p:txBody>
          <a:bodyPr/>
          <a:lstStyle/>
          <a:p>
            <a:pPr>
              <a:spcAft>
                <a:spcPts val="1200"/>
              </a:spcAft>
            </a:pPr>
            <a:r>
              <a:rPr lang="en-US" dirty="0" smtClean="0"/>
              <a:t>Social insurance (Social Security and Medicare) taxes and individual income taxes constitute the majority of the Federal government’s tax revenue</a:t>
            </a:r>
            <a:r>
              <a:rPr lang="en-US" dirty="0"/>
              <a:t>.</a:t>
            </a:r>
          </a:p>
          <a:p>
            <a:pPr>
              <a:spcAft>
                <a:spcPts val="1200"/>
              </a:spcAft>
            </a:pPr>
            <a:r>
              <a:rPr lang="en-US" dirty="0" smtClean="0"/>
              <a:t>Corporate income taxes are relatively less important, as are excise taxes (taxes on specific goods like gasoline</a:t>
            </a:r>
            <a:r>
              <a:rPr lang="en-US" dirty="0"/>
              <a:t>).</a:t>
            </a:r>
          </a:p>
          <a:p>
            <a:endParaRPr lang="en-US" dirty="0"/>
          </a:p>
        </p:txBody>
      </p:sp>
      <p:sp>
        <p:nvSpPr>
          <p:cNvPr id="4" name="Text Placeholder 3"/>
          <p:cNvSpPr>
            <a:spLocks noGrp="1"/>
          </p:cNvSpPr>
          <p:nvPr>
            <p:ph type="body" sz="quarter" idx="12"/>
          </p:nvPr>
        </p:nvSpPr>
        <p:spPr>
          <a:xfrm>
            <a:off x="5867400" y="6256337"/>
            <a:ext cx="2514600" cy="449263"/>
          </a:xfrm>
        </p:spPr>
        <p:txBody>
          <a:bodyPr/>
          <a:lstStyle/>
          <a:p>
            <a:r>
              <a:rPr lang="en-US" dirty="0" smtClean="0"/>
              <a:t>Federal, state, and local sources of revenue, 2012</a:t>
            </a:r>
            <a:endParaRPr lang="en-US" dirty="0"/>
          </a:p>
        </p:txBody>
      </p:sp>
      <p:sp>
        <p:nvSpPr>
          <p:cNvPr id="5" name="Text Placeholder 4"/>
          <p:cNvSpPr>
            <a:spLocks noGrp="1"/>
          </p:cNvSpPr>
          <p:nvPr>
            <p:ph type="body" sz="quarter" idx="13"/>
          </p:nvPr>
        </p:nvSpPr>
        <p:spPr>
          <a:xfrm>
            <a:off x="4419600" y="6256337"/>
            <a:ext cx="1466850" cy="381000"/>
          </a:xfrm>
        </p:spPr>
        <p:txBody>
          <a:bodyPr/>
          <a:lstStyle/>
          <a:p>
            <a:r>
              <a:rPr lang="en-US" smtClean="0"/>
              <a:t>Figure 18.2a</a:t>
            </a:r>
            <a:endParaRPr lang="en-US" dirty="0"/>
          </a:p>
        </p:txBody>
      </p:sp>
      <p:pic>
        <p:nvPicPr>
          <p:cNvPr id="5122" name="Picture 2" descr="C:\Users\holmes\Dropbox\ECON 5e\Art From Fernando_For Digital\ch18\Figure_18.2\png\Figure_18.2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2942" y="942974"/>
            <a:ext cx="8723858" cy="47720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olmes\Dropbox\ECON 5e\Art From Fernando_For Digital\ch18\Figure_18.2\png\Figure_18.2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942" y="942974"/>
            <a:ext cx="8723858" cy="4772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olmes\Dropbox\ECON 5e\Art From Fernando_For Digital\ch18\Figure_18.2\png\Figure_18.2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2942" y="942974"/>
            <a:ext cx="8723858" cy="47720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olmes\Dropbox\ECON 5e\Art From Fernando_For Digital\ch18\Figure_18.2\png\Figure_18.2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2942" y="942974"/>
            <a:ext cx="8723858" cy="4772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holmes\Dropbox\ECON 5e\Art From Fernando_For Digital\ch18\Figure_18.2\png\Figure_18.2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2942" y="942974"/>
            <a:ext cx="8723858" cy="47720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holmes\Dropbox\ECON 5e\Art From Fernando_For Digital\ch18\Figure_18.2\png\Figure_18.2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2942" y="942974"/>
            <a:ext cx="8723858" cy="47720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p:cNvSpPr txBox="1">
            <a:spLocks/>
          </p:cNvSpPr>
          <p:nvPr/>
        </p:nvSpPr>
        <p:spPr>
          <a:xfrm>
            <a:off x="3505200" y="5334000"/>
            <a:ext cx="5486400"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(a) Sources of federal government revenue, 2012</a:t>
            </a:r>
            <a:endParaRPr lang="en-US" kern="0" dirty="0"/>
          </a:p>
        </p:txBody>
      </p:sp>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left)">
                                      <p:cBhvr>
                                        <p:cTn id="11" dur="500"/>
                                        <p:tgtEl>
                                          <p:spTgt spid="51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wipe(left)">
                                      <p:cBhvr>
                                        <p:cTn id="15" dur="500"/>
                                        <p:tgtEl>
                                          <p:spTgt spid="5123"/>
                                        </p:tgtEl>
                                      </p:cBhvr>
                                    </p:animEffect>
                                  </p:childTnLst>
                                </p:cTn>
                              </p:par>
                              <p:par>
                                <p:cTn id="16" presetID="22" presetClass="entr" presetSubtype="8"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wipe(left)">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wipe(left)">
                                      <p:cBhvr>
                                        <p:cTn id="27" dur="500"/>
                                        <p:tgtEl>
                                          <p:spTgt spid="5125"/>
                                        </p:tgtEl>
                                      </p:cBhvr>
                                    </p:animEffect>
                                  </p:childTnLst>
                                </p:cTn>
                              </p:par>
                              <p:par>
                                <p:cTn id="28" presetID="22" presetClass="entr" presetSubtype="8" fill="hold" nodeType="with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wipe(left)">
                                      <p:cBhvr>
                                        <p:cTn id="30" dur="500"/>
                                        <p:tgtEl>
                                          <p:spTgt spid="512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5127"/>
                                        </p:tgtEl>
                                        <p:attrNameLst>
                                          <p:attrName>style.visibility</p:attrName>
                                        </p:attrNameLst>
                                      </p:cBhvr>
                                      <p:to>
                                        <p:strVal val="visible"/>
                                      </p:to>
                                    </p:set>
                                    <p:animEffect transition="in" filter="wipe(left)">
                                      <p:cBhvr>
                                        <p:cTn id="34"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State and local government revenue sources, 2012</a:t>
            </a:r>
            <a:endParaRPr lang="en-US" sz="2800" dirty="0"/>
          </a:p>
        </p:txBody>
      </p:sp>
      <p:sp>
        <p:nvSpPr>
          <p:cNvPr id="3" name="Text Placeholder 2"/>
          <p:cNvSpPr>
            <a:spLocks noGrp="1"/>
          </p:cNvSpPr>
          <p:nvPr>
            <p:ph type="body" sz="quarter" idx="11"/>
          </p:nvPr>
        </p:nvSpPr>
        <p:spPr>
          <a:xfrm>
            <a:off x="152400" y="838200"/>
            <a:ext cx="3581400" cy="5638800"/>
          </a:xfrm>
        </p:spPr>
        <p:txBody>
          <a:bodyPr/>
          <a:lstStyle/>
          <a:p>
            <a:pPr>
              <a:spcAft>
                <a:spcPts val="0"/>
              </a:spcAft>
            </a:pPr>
            <a:r>
              <a:rPr lang="en-US" dirty="0" smtClean="0"/>
              <a:t>The sources of revenue for state and local governments are more varied</a:t>
            </a:r>
            <a:r>
              <a:rPr lang="en-US" dirty="0"/>
              <a:t>.</a:t>
            </a:r>
          </a:p>
          <a:p>
            <a:pPr>
              <a:spcAft>
                <a:spcPts val="0"/>
              </a:spcAft>
            </a:pPr>
            <a:r>
              <a:rPr lang="en-US" dirty="0" smtClean="0"/>
              <a:t>Income taxes are less prevalent; instead, sales taxes (on goods and services) and property taxes (on land and improvements) are used</a:t>
            </a:r>
            <a:r>
              <a:rPr lang="en-US" dirty="0"/>
              <a:t>.</a:t>
            </a:r>
          </a:p>
          <a:p>
            <a:pPr>
              <a:spcAft>
                <a:spcPts val="0"/>
              </a:spcAft>
            </a:pPr>
            <a:r>
              <a:rPr lang="en-US" dirty="0" smtClean="0"/>
              <a:t>Grants from the federal government to pay for federally-mandated programs are a significant source of revenue for states</a:t>
            </a:r>
            <a:r>
              <a:rPr lang="en-US" dirty="0"/>
              <a:t>.</a:t>
            </a:r>
          </a:p>
        </p:txBody>
      </p:sp>
      <p:sp>
        <p:nvSpPr>
          <p:cNvPr id="4" name="Text Placeholder 3"/>
          <p:cNvSpPr>
            <a:spLocks noGrp="1"/>
          </p:cNvSpPr>
          <p:nvPr>
            <p:ph type="body" sz="quarter" idx="12"/>
          </p:nvPr>
        </p:nvSpPr>
        <p:spPr>
          <a:xfrm>
            <a:off x="5867400" y="6256337"/>
            <a:ext cx="2514600" cy="449263"/>
          </a:xfrm>
        </p:spPr>
        <p:txBody>
          <a:bodyPr/>
          <a:lstStyle/>
          <a:p>
            <a:r>
              <a:rPr lang="en-US" smtClean="0"/>
              <a:t>Federal, state, and local sources of revenue, 2012</a:t>
            </a:r>
            <a:endParaRPr lang="en-US" dirty="0"/>
          </a:p>
        </p:txBody>
      </p:sp>
      <p:sp>
        <p:nvSpPr>
          <p:cNvPr id="5" name="Text Placeholder 4"/>
          <p:cNvSpPr>
            <a:spLocks noGrp="1"/>
          </p:cNvSpPr>
          <p:nvPr>
            <p:ph type="body" sz="quarter" idx="13"/>
          </p:nvPr>
        </p:nvSpPr>
        <p:spPr>
          <a:xfrm>
            <a:off x="4419600" y="6256337"/>
            <a:ext cx="1466850" cy="381000"/>
          </a:xfrm>
        </p:spPr>
        <p:txBody>
          <a:bodyPr/>
          <a:lstStyle/>
          <a:p>
            <a:r>
              <a:rPr lang="en-US" smtClean="0"/>
              <a:t>Figure 18.2b</a:t>
            </a:r>
            <a:endParaRPr lang="en-US" dirty="0"/>
          </a:p>
        </p:txBody>
      </p:sp>
      <p:sp>
        <p:nvSpPr>
          <p:cNvPr id="6" name="Text Placeholder 3"/>
          <p:cNvSpPr txBox="1">
            <a:spLocks/>
          </p:cNvSpPr>
          <p:nvPr/>
        </p:nvSpPr>
        <p:spPr>
          <a:xfrm>
            <a:off x="3505200" y="5334000"/>
            <a:ext cx="5486400"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(b) Sources of state and local government revenue, 2012</a:t>
            </a:r>
            <a:endParaRPr lang="en-US" kern="0" dirty="0"/>
          </a:p>
        </p:txBody>
      </p:sp>
      <p:pic>
        <p:nvPicPr>
          <p:cNvPr id="6146" name="Picture 2" descr="C:\Users\holmes\Dropbox\ECON 5e\Art From Fernando_For Digital\ch18\Figure_18.2\png\Figure_18.2_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olmes\Dropbox\ECON 5e\Art From Fernando_For Digital\ch18\Figure_18.2\png\Figure_18.2_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holmes\Dropbox\ECON 5e\Art From Fernando_For Digital\ch18\Figure_18.2\png\Figure_18.2_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holmes\Dropbox\ECON 5e\Art From Fernando_For Digital\ch18\Figure_18.2\png\Figure_18.2_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holmes\Dropbox\ECON 5e\Art From Fernando_For Digital\ch18\Figure_18.2\png\Figure_18.2_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holmes\Dropbox\ECON 5e\Art From Fernando_For Digital\ch18\Figure_18.2\png\Figure_18.2_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holmes\Dropbox\ECON 5e\Art From Fernando_For Digital\ch18\Figure_18.2\png\Figure_18.2_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holmes\Dropbox\ECON 5e\Art From Fernando_For Digital\ch18\Figure_18.2\png\Figure_18.2_1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959" y="795338"/>
            <a:ext cx="8297241" cy="453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left)">
                                      <p:cBhvr>
                                        <p:cTn id="11" dur="500"/>
                                        <p:tgtEl>
                                          <p:spTgt spid="61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wipe(left)">
                                      <p:cBhvr>
                                        <p:cTn id="19" dur="500"/>
                                        <p:tgtEl>
                                          <p:spTgt spid="6148"/>
                                        </p:tgtEl>
                                      </p:cBhvr>
                                    </p:animEffect>
                                  </p:childTnLst>
                                </p:cTn>
                              </p:par>
                              <p:par>
                                <p:cTn id="20" presetID="22" presetClass="entr" presetSubtype="8" fill="hold" nodeType="with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wipe(left)">
                                      <p:cBhvr>
                                        <p:cTn id="22" dur="500"/>
                                        <p:tgtEl>
                                          <p:spTgt spid="6149"/>
                                        </p:tgtEl>
                                      </p:cBhvr>
                                    </p:animEffect>
                                  </p:childTnLst>
                                </p:cTn>
                              </p:par>
                              <p:par>
                                <p:cTn id="23" presetID="22" presetClass="entr" presetSubtype="8"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wipe(left)">
                                      <p:cBhvr>
                                        <p:cTn id="25" dur="500"/>
                                        <p:tgtEl>
                                          <p:spTgt spid="6150"/>
                                        </p:tgtEl>
                                      </p:cBhvr>
                                    </p:animEffect>
                                  </p:childTnLst>
                                </p:cTn>
                              </p:par>
                              <p:par>
                                <p:cTn id="26" presetID="22" presetClass="entr" presetSubtype="8" fill="hold" nodeType="withEffect">
                                  <p:stCondLst>
                                    <p:cond delay="0"/>
                                  </p:stCondLst>
                                  <p:childTnLst>
                                    <p:set>
                                      <p:cBhvr>
                                        <p:cTn id="27" dur="1" fill="hold">
                                          <p:stCondLst>
                                            <p:cond delay="0"/>
                                          </p:stCondLst>
                                        </p:cTn>
                                        <p:tgtEl>
                                          <p:spTgt spid="6151"/>
                                        </p:tgtEl>
                                        <p:attrNameLst>
                                          <p:attrName>style.visibility</p:attrName>
                                        </p:attrNameLst>
                                      </p:cBhvr>
                                      <p:to>
                                        <p:strVal val="visible"/>
                                      </p:to>
                                    </p:set>
                                    <p:animEffect transition="in" filter="wipe(left)">
                                      <p:cBhvr>
                                        <p:cTn id="28" dur="500"/>
                                        <p:tgtEl>
                                          <p:spTgt spid="6151"/>
                                        </p:tgtEl>
                                      </p:cBhvr>
                                    </p:animEffect>
                                  </p:childTnLst>
                                </p:cTn>
                              </p:par>
                              <p:par>
                                <p:cTn id="29" presetID="22" presetClass="entr" presetSubtype="8" fill="hold" nodeType="withEffect">
                                  <p:stCondLst>
                                    <p:cond delay="0"/>
                                  </p:stCondLst>
                                  <p:childTnLst>
                                    <p:set>
                                      <p:cBhvr>
                                        <p:cTn id="30" dur="1" fill="hold">
                                          <p:stCondLst>
                                            <p:cond delay="0"/>
                                          </p:stCondLst>
                                        </p:cTn>
                                        <p:tgtEl>
                                          <p:spTgt spid="6152"/>
                                        </p:tgtEl>
                                        <p:attrNameLst>
                                          <p:attrName>style.visibility</p:attrName>
                                        </p:attrNameLst>
                                      </p:cBhvr>
                                      <p:to>
                                        <p:strVal val="visible"/>
                                      </p:to>
                                    </p:set>
                                    <p:animEffect transition="in" filter="wipe(left)">
                                      <p:cBhvr>
                                        <p:cTn id="31" dur="500"/>
                                        <p:tgtEl>
                                          <p:spTgt spid="61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left)">
                                      <p:cBhvr>
                                        <p:cTn id="36" dur="500"/>
                                        <p:tgtEl>
                                          <p:spTgt spid="3">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6147"/>
                                        </p:tgtEl>
                                        <p:attrNameLst>
                                          <p:attrName>style.visibility</p:attrName>
                                        </p:attrNameLst>
                                      </p:cBhvr>
                                      <p:to>
                                        <p:strVal val="visible"/>
                                      </p:to>
                                    </p:set>
                                    <p:animEffect transition="in" filter="wipe(left)">
                                      <p:cBhvr>
                                        <p:cTn id="40" dur="500"/>
                                        <p:tgtEl>
                                          <p:spTgt spid="6147"/>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6153"/>
                                        </p:tgtEl>
                                        <p:attrNameLst>
                                          <p:attrName>style.visibility</p:attrName>
                                        </p:attrNameLst>
                                      </p:cBhvr>
                                      <p:to>
                                        <p:strVal val="visible"/>
                                      </p:to>
                                    </p:set>
                                    <p:animEffect transition="in" filter="wipe(left)">
                                      <p:cBhvr>
                                        <p:cTn id="44"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insurance programs</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An important role of government is to assure minimum levels of income to needy groups</a:t>
            </a:r>
            <a:r>
              <a:rPr lang="en-US" dirty="0"/>
              <a:t>.</a:t>
            </a:r>
          </a:p>
          <a:p>
            <a:pPr marL="342900" indent="-342900">
              <a:spcBef>
                <a:spcPts val="0"/>
              </a:spcBef>
              <a:spcAft>
                <a:spcPts val="1200"/>
              </a:spcAft>
              <a:buFont typeface="Arial" pitchFamily="34" charset="0"/>
              <a:buChar char="•"/>
            </a:pPr>
            <a:r>
              <a:rPr lang="en-US" i="1" dirty="0" smtClean="0"/>
              <a:t>Social security </a:t>
            </a:r>
            <a:r>
              <a:rPr lang="en-US" dirty="0" smtClean="0"/>
              <a:t>provides cash payments to elderly retired workers, the disabled, and widows/widowers with children</a:t>
            </a:r>
            <a:endParaRPr lang="en-US" dirty="0"/>
          </a:p>
          <a:p>
            <a:pPr marL="342900" indent="-342900">
              <a:spcBef>
                <a:spcPts val="0"/>
              </a:spcBef>
              <a:spcAft>
                <a:spcPts val="1200"/>
              </a:spcAft>
              <a:buFont typeface="Arial" pitchFamily="34" charset="0"/>
              <a:buChar char="•"/>
            </a:pPr>
            <a:r>
              <a:rPr lang="en-US" i="1" dirty="0" smtClean="0"/>
              <a:t>Medicare</a:t>
            </a:r>
            <a:r>
              <a:rPr lang="en-US" dirty="0" smtClean="0"/>
              <a:t> is a form of medical insurance for the elderly</a:t>
            </a:r>
            <a:endParaRPr lang="en-US" dirty="0"/>
          </a:p>
          <a:p>
            <a:pPr marL="342900" indent="-342900">
              <a:spcBef>
                <a:spcPts val="0"/>
              </a:spcBef>
              <a:spcAft>
                <a:spcPts val="1200"/>
              </a:spcAft>
              <a:buFont typeface="Arial" pitchFamily="34" charset="0"/>
              <a:buChar char="•"/>
            </a:pPr>
            <a:r>
              <a:rPr lang="en-US" i="1" dirty="0" smtClean="0"/>
              <a:t>Medicaid</a:t>
            </a:r>
            <a:r>
              <a:rPr lang="en-US" dirty="0" smtClean="0"/>
              <a:t> provides health care to poor people</a:t>
            </a:r>
            <a:endParaRPr lang="en-US" dirty="0"/>
          </a:p>
          <a:p>
            <a:pPr marL="342900" indent="-342900">
              <a:spcBef>
                <a:spcPts val="0"/>
              </a:spcBef>
              <a:spcAft>
                <a:spcPts val="1200"/>
              </a:spcAft>
              <a:buFont typeface="Arial" pitchFamily="34" charset="0"/>
              <a:buChar char="•"/>
            </a:pPr>
            <a:r>
              <a:rPr lang="en-US" i="1" dirty="0" smtClean="0"/>
              <a:t>Temporary Assistance for Needy Families (TANF)</a:t>
            </a:r>
            <a:r>
              <a:rPr lang="en-US" dirty="0" smtClean="0"/>
              <a:t> provides various forms of financial assistance for a limited time to poor families</a:t>
            </a:r>
            <a:endParaRPr lang="en-US" dirty="0"/>
          </a:p>
          <a:p>
            <a:pPr>
              <a:spcBef>
                <a:spcPts val="0"/>
              </a:spcBef>
              <a:spcAft>
                <a:spcPts val="1200"/>
              </a:spcAft>
            </a:pPr>
            <a:endParaRPr lang="en-US" dirty="0" smtClean="0"/>
          </a:p>
          <a:p>
            <a:pPr>
              <a:spcBef>
                <a:spcPts val="0"/>
              </a:spcBef>
              <a:spcAft>
                <a:spcPts val="1200"/>
              </a:spcAft>
            </a:pPr>
            <a:r>
              <a:rPr lang="en-US" dirty="0" smtClean="0"/>
              <a:t>The first two programs are administered by the federal government; the latter two are administered by states, but are </a:t>
            </a:r>
            <a:r>
              <a:rPr lang="en-US" i="1" dirty="0" smtClean="0"/>
              <a:t>federally mandated </a:t>
            </a:r>
            <a:r>
              <a:rPr lang="en-US" dirty="0" smtClean="0"/>
              <a:t>and funded through federal grants.</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of taxes</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A tax is said to be </a:t>
            </a:r>
            <a:r>
              <a:rPr lang="en-US" b="1" i="1" dirty="0" smtClean="0"/>
              <a:t>regressive</a:t>
            </a:r>
            <a:r>
              <a:rPr lang="en-US" dirty="0" smtClean="0"/>
              <a:t> if people with lower incomes pay a higher percentage of their income in tax than people with higher incomes</a:t>
            </a:r>
            <a:r>
              <a:rPr lang="en-US" dirty="0"/>
              <a:t>.</a:t>
            </a:r>
          </a:p>
          <a:p>
            <a:pPr>
              <a:spcBef>
                <a:spcPts val="0"/>
              </a:spcBef>
              <a:spcAft>
                <a:spcPts val="1200"/>
              </a:spcAft>
            </a:pPr>
            <a:r>
              <a:rPr lang="en-US" dirty="0" smtClean="0"/>
              <a:t>A tax is said to be </a:t>
            </a:r>
            <a:r>
              <a:rPr lang="en-US" b="1" i="1" dirty="0" smtClean="0"/>
              <a:t>progressive</a:t>
            </a:r>
            <a:r>
              <a:rPr lang="en-US" dirty="0" smtClean="0"/>
              <a:t> if people with lower incomes pay a lower percentage of their income in tax than people with higher incomes</a:t>
            </a:r>
            <a:r>
              <a:rPr lang="en-US" dirty="0"/>
              <a:t>.</a:t>
            </a:r>
          </a:p>
          <a:p>
            <a:pPr>
              <a:spcBef>
                <a:spcPts val="0"/>
              </a:spcBef>
              <a:spcAft>
                <a:spcPts val="1200"/>
              </a:spcAft>
            </a:pPr>
            <a:r>
              <a:rPr lang="en-US" dirty="0" smtClean="0"/>
              <a:t>Taxes that constitute the same percentage of income for lower- income people as for higher-income people are </a:t>
            </a:r>
            <a:r>
              <a:rPr lang="en-US" b="1" i="1" dirty="0" smtClean="0"/>
              <a:t>proportional</a:t>
            </a:r>
            <a:r>
              <a:rPr lang="en-US" dirty="0"/>
              <a:t>.</a:t>
            </a:r>
          </a:p>
          <a:p>
            <a:pPr>
              <a:spcBef>
                <a:spcPts val="0"/>
              </a:spcBef>
              <a:spcAft>
                <a:spcPts val="1200"/>
              </a:spcAft>
            </a:pPr>
            <a:endParaRPr lang="en-US" dirty="0" smtClean="0"/>
          </a:p>
          <a:p>
            <a:pPr>
              <a:spcBef>
                <a:spcPts val="0"/>
              </a:spcBef>
              <a:spcAft>
                <a:spcPts val="1200"/>
              </a:spcAft>
            </a:pPr>
            <a:r>
              <a:rPr lang="en-US" dirty="0" smtClean="0"/>
              <a:t>While some particular taxes are regressive or proportional, taxes overall in the U.S. are generally progressive.</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Choice, Taxes, and</a:t>
            </a:r>
            <a:br>
              <a:rPr lang="en-US" dirty="0" smtClean="0"/>
            </a:br>
            <a:r>
              <a:rPr lang="en-US" dirty="0" smtClean="0"/>
              <a:t>the Distribution of Income</a:t>
            </a:r>
            <a:endParaRPr lang="en-US" dirty="0"/>
          </a:p>
        </p:txBody>
      </p:sp>
    </p:spTree>
    <p:extLst>
      <p:ext uri="{BB962C8B-B14F-4D97-AF65-F5344CB8AC3E}">
        <p14:creationId xmlns:p14="http://schemas.microsoft.com/office/powerpoint/2010/main" val="2919968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income tax</a:t>
            </a:r>
            <a:endParaRPr lang="en-US" dirty="0"/>
          </a:p>
        </p:txBody>
      </p:sp>
      <p:sp>
        <p:nvSpPr>
          <p:cNvPr id="3" name="Text Placeholder 2"/>
          <p:cNvSpPr>
            <a:spLocks noGrp="1"/>
          </p:cNvSpPr>
          <p:nvPr>
            <p:ph type="body" sz="quarter" idx="11"/>
          </p:nvPr>
        </p:nvSpPr>
        <p:spPr>
          <a:xfrm>
            <a:off x="152400" y="838200"/>
            <a:ext cx="3810000" cy="5715000"/>
          </a:xfrm>
        </p:spPr>
        <p:txBody>
          <a:bodyPr/>
          <a:lstStyle/>
          <a:p>
            <a:pPr>
              <a:spcBef>
                <a:spcPts val="0"/>
              </a:spcBef>
              <a:spcAft>
                <a:spcPts val="1200"/>
              </a:spcAft>
            </a:pPr>
            <a:r>
              <a:rPr lang="en-US" dirty="0" smtClean="0"/>
              <a:t>Federal income taxes are progressive, with successively higher </a:t>
            </a:r>
            <a:r>
              <a:rPr lang="en-US" i="1" dirty="0" smtClean="0"/>
              <a:t>marginal tax rates</a:t>
            </a:r>
            <a:r>
              <a:rPr lang="en-US" dirty="0" smtClean="0"/>
              <a:t> on income in succeeding </a:t>
            </a:r>
            <a:r>
              <a:rPr lang="en-US" i="1" dirty="0" smtClean="0"/>
              <a:t>tax brackets</a:t>
            </a:r>
            <a:r>
              <a:rPr lang="en-US" dirty="0" smtClean="0"/>
              <a:t> (ranges in which the rates apply), resulting in an increasing </a:t>
            </a:r>
            <a:r>
              <a:rPr lang="en-US" i="1" dirty="0" smtClean="0"/>
              <a:t>average tax rate</a:t>
            </a:r>
            <a:r>
              <a:rPr lang="en-US" dirty="0"/>
              <a:t>.</a:t>
            </a:r>
          </a:p>
          <a:p>
            <a:pPr>
              <a:spcBef>
                <a:spcPts val="0"/>
              </a:spcBef>
              <a:spcAft>
                <a:spcPts val="1200"/>
              </a:spcAft>
            </a:pPr>
            <a:r>
              <a:rPr lang="en-US" dirty="0" smtClean="0"/>
              <a:t>The table shows the tax rates within each bracket, in 2011, for a single taxpayer</a:t>
            </a:r>
            <a:r>
              <a:rPr lang="en-US" dirty="0"/>
              <a:t>.</a:t>
            </a:r>
          </a:p>
          <a:p>
            <a:pPr>
              <a:spcBef>
                <a:spcPts val="0"/>
              </a:spcBef>
              <a:spcAft>
                <a:spcPts val="1200"/>
              </a:spcAft>
            </a:pPr>
            <a:r>
              <a:rPr lang="en-US" dirty="0" smtClean="0"/>
              <a:t>Taxes are paid on </a:t>
            </a:r>
            <a:r>
              <a:rPr lang="en-US" i="1" dirty="0" smtClean="0"/>
              <a:t>adjusted gross income</a:t>
            </a:r>
            <a:r>
              <a:rPr lang="en-US" dirty="0" smtClean="0"/>
              <a:t>, calculated by subtracting </a:t>
            </a:r>
            <a:r>
              <a:rPr lang="en-US" i="1" dirty="0" smtClean="0"/>
              <a:t>exemptions</a:t>
            </a:r>
            <a:r>
              <a:rPr lang="en-US" dirty="0" smtClean="0"/>
              <a:t> and </a:t>
            </a:r>
            <a:r>
              <a:rPr lang="en-US" i="1" dirty="0" smtClean="0"/>
              <a:t>deductions</a:t>
            </a:r>
            <a:r>
              <a:rPr lang="en-US" dirty="0" smtClean="0"/>
              <a:t> from your actual income.</a:t>
            </a:r>
            <a:endParaRPr lang="en-US" dirty="0"/>
          </a:p>
        </p:txBody>
      </p:sp>
      <p:sp>
        <p:nvSpPr>
          <p:cNvPr id="4" name="Text Placeholder 3"/>
          <p:cNvSpPr>
            <a:spLocks noGrp="1"/>
          </p:cNvSpPr>
          <p:nvPr>
            <p:ph type="body" sz="quarter" idx="12"/>
          </p:nvPr>
        </p:nvSpPr>
        <p:spPr>
          <a:xfrm>
            <a:off x="5867400" y="5562600"/>
            <a:ext cx="2514600" cy="449263"/>
          </a:xfrm>
        </p:spPr>
        <p:txBody>
          <a:bodyPr/>
          <a:lstStyle/>
          <a:p>
            <a:r>
              <a:rPr lang="en-US" smtClean="0"/>
              <a:t>Federal income tax brackets and tax rates for single taxpayers, 2013</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smtClean="0"/>
              <a:t>Table 18.2</a:t>
            </a:r>
            <a:endParaRPr lang="en-US" dirty="0"/>
          </a:p>
        </p:txBody>
      </p:sp>
      <p:graphicFrame>
        <p:nvGraphicFramePr>
          <p:cNvPr id="6" name="Group 134"/>
          <p:cNvGraphicFramePr>
            <a:graphicFrameLocks/>
          </p:cNvGraphicFramePr>
          <p:nvPr>
            <p:extLst>
              <p:ext uri="{D42A27DB-BD31-4B8C-83A1-F6EECF244321}">
                <p14:modId xmlns:p14="http://schemas.microsoft.com/office/powerpoint/2010/main" val="353380406"/>
              </p:ext>
            </p:extLst>
          </p:nvPr>
        </p:nvGraphicFramePr>
        <p:xfrm>
          <a:off x="4800600" y="914400"/>
          <a:ext cx="3446453" cy="2682240"/>
        </p:xfrm>
        <a:graphic>
          <a:graphicData uri="http://schemas.openxmlformats.org/drawingml/2006/table">
            <a:tbl>
              <a:tblPr/>
              <a:tblGrid>
                <a:gridCol w="2330220"/>
                <a:gridCol w="1116233"/>
              </a:tblGrid>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600" b="1" i="0" u="none" strike="noStrike" cap="none" normalizeH="0" baseline="0" dirty="0" smtClean="0">
                          <a:ln>
                            <a:noFill/>
                          </a:ln>
                          <a:solidFill>
                            <a:srgbClr val="0066B3"/>
                          </a:solidFill>
                          <a:effectLst/>
                          <a:latin typeface="Arial" charset="0"/>
                          <a:cs typeface="Times New Roman" pitchFamily="18" charset="0"/>
                        </a:rPr>
                        <a:t>Income</a:t>
                      </a:r>
                      <a:endParaRPr kumimoji="0" lang="en-US" sz="1600" b="1" i="0" u="none" strike="noStrike" cap="none" normalizeH="0" baseline="0" dirty="0" smtClean="0">
                        <a:ln>
                          <a:noFill/>
                        </a:ln>
                        <a:solidFill>
                          <a:srgbClr val="0066B3"/>
                        </a:solidFill>
                        <a:effectLst/>
                        <a:latin typeface="Arial" charset="0"/>
                      </a:endParaRPr>
                    </a:p>
                  </a:txBody>
                  <a:tcPr marL="27432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cs typeface="Times New Roman" pitchFamily="18" charset="0"/>
                        </a:rPr>
                        <a:t>Tax Rate</a:t>
                      </a:r>
                      <a:endParaRPr kumimoji="0" lang="en-US" sz="1600" b="1" i="0" u="none" strike="noStrike" cap="none" normalizeH="0" baseline="0" dirty="0" smtClean="0">
                        <a:ln>
                          <a:noFill/>
                        </a:ln>
                        <a:solidFill>
                          <a:srgbClr val="0066B3"/>
                        </a:solidFill>
                        <a:effectLst/>
                        <a:latin typeface="Arial" charset="0"/>
                      </a:endParaRPr>
                    </a:p>
                  </a:txBody>
                  <a:tcPr marL="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0</a:t>
                      </a:r>
                      <a:r>
                        <a:rPr kumimoji="0" lang="en-US" sz="1600" b="0" i="0" u="none" strike="noStrike" cap="none" normalizeH="0" baseline="0" dirty="0" smtClean="0">
                          <a:ln>
                            <a:noFill/>
                          </a:ln>
                          <a:solidFill>
                            <a:schemeClr val="tx1"/>
                          </a:solidFill>
                          <a:effectLst/>
                          <a:latin typeface="Arial"/>
                          <a:cs typeface="Arial"/>
                        </a:rPr>
                        <a:t>–</a:t>
                      </a:r>
                      <a:r>
                        <a:rPr kumimoji="0" lang="en-US" sz="1600" b="0" i="0" u="none" strike="noStrike" cap="none" normalizeH="0" baseline="0" dirty="0" smtClean="0">
                          <a:ln>
                            <a:noFill/>
                          </a:ln>
                          <a:solidFill>
                            <a:schemeClr val="tx1"/>
                          </a:solidFill>
                          <a:effectLst/>
                          <a:latin typeface="Arial" charset="0"/>
                          <a:cs typeface="Times New Roman" pitchFamily="18" charset="0"/>
                        </a:rPr>
                        <a:t>$8,925</a:t>
                      </a:r>
                      <a:endParaRPr kumimoji="0" lang="en-US" sz="16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10%</a:t>
                      </a:r>
                      <a:endParaRPr kumimoji="0" lang="en-US" sz="1600" b="0" i="0" u="none" strike="noStrike" cap="none" normalizeH="0" baseline="0" dirty="0" smtClean="0">
                        <a:ln>
                          <a:noFill/>
                        </a:ln>
                        <a:solidFill>
                          <a:schemeClr val="tx1"/>
                        </a:solidFill>
                        <a:effectLst/>
                        <a:latin typeface="Arial" charset="0"/>
                      </a:endParaRPr>
                    </a:p>
                  </a:txBody>
                  <a:tcPr marL="0" marR="0"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$8,926</a:t>
                      </a:r>
                      <a:r>
                        <a:rPr kumimoji="0" lang="en-US" sz="1600" b="0" i="0" u="none" strike="noStrike" cap="none" normalizeH="0" baseline="0" dirty="0" smtClean="0">
                          <a:ln>
                            <a:noFill/>
                          </a:ln>
                          <a:solidFill>
                            <a:schemeClr val="tx1"/>
                          </a:solidFill>
                          <a:effectLst/>
                          <a:latin typeface="Arial"/>
                          <a:cs typeface="Arial"/>
                        </a:rPr>
                        <a:t>–</a:t>
                      </a:r>
                      <a:r>
                        <a:rPr kumimoji="0" lang="en-US" sz="1600" b="0" i="0" u="none" strike="noStrike" cap="none" normalizeH="0" baseline="0" dirty="0" smtClean="0">
                          <a:ln>
                            <a:noFill/>
                          </a:ln>
                          <a:solidFill>
                            <a:schemeClr val="tx1"/>
                          </a:solidFill>
                          <a:effectLst/>
                          <a:latin typeface="Arial" charset="0"/>
                        </a:rPr>
                        <a:t>$36,250</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15</a:t>
                      </a:r>
                      <a:endParaRPr kumimoji="0" lang="en-US" sz="1600" b="0" i="0" u="none" strike="noStrike" cap="none" normalizeH="0" baseline="0" dirty="0" smtClean="0">
                        <a:ln>
                          <a:noFill/>
                        </a:ln>
                        <a:solidFill>
                          <a:schemeClr val="tx1"/>
                        </a:solidFill>
                        <a:effectLst/>
                        <a:latin typeface="Arial" charset="0"/>
                      </a:endParaRPr>
                    </a:p>
                  </a:txBody>
                  <a:tcPr marL="0" marR="0" anchor="b" horzOverflow="overflow">
                    <a:lnL>
                      <a:noFill/>
                    </a:lnL>
                    <a:lnR cap="flat">
                      <a:noFill/>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$36,251–$87,850</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25</a:t>
                      </a:r>
                      <a:endParaRPr kumimoji="0" lang="en-US" sz="1600" b="0" i="0" u="none" strike="noStrike" cap="none" normalizeH="0" baseline="0" dirty="0" smtClean="0">
                        <a:ln>
                          <a:noFill/>
                        </a:ln>
                        <a:solidFill>
                          <a:schemeClr val="tx1"/>
                        </a:solidFill>
                        <a:effectLst/>
                        <a:latin typeface="Arial" charset="0"/>
                      </a:endParaRPr>
                    </a:p>
                  </a:txBody>
                  <a:tcPr marL="0" marR="0" anchor="b" horzOverflow="overflow">
                    <a:lnL>
                      <a:noFill/>
                    </a:lnL>
                    <a:lnR cap="flat">
                      <a:noFill/>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$87,851–$183,250</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28</a:t>
                      </a:r>
                      <a:endParaRPr kumimoji="0" lang="en-US" sz="1600" b="0" i="0" u="none" strike="noStrike" cap="none" normalizeH="0" baseline="0" dirty="0" smtClean="0">
                        <a:ln>
                          <a:noFill/>
                        </a:ln>
                        <a:solidFill>
                          <a:schemeClr val="tx1"/>
                        </a:solidFill>
                        <a:effectLst/>
                        <a:latin typeface="Arial" charset="0"/>
                      </a:endParaRPr>
                    </a:p>
                  </a:txBody>
                  <a:tcPr marL="0" marR="0" anchor="b" horzOverflow="overflow">
                    <a:lnL>
                      <a:noFill/>
                    </a:lnL>
                    <a:lnR cap="flat">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$183,251–$398,350</a:t>
                      </a: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33</a:t>
                      </a:r>
                      <a:endParaRPr kumimoji="0" lang="en-US" sz="1600" b="0" i="0" u="none" strike="noStrike" cap="none" normalizeH="0" baseline="0" dirty="0" smtClean="0">
                        <a:ln>
                          <a:noFill/>
                        </a:ln>
                        <a:solidFill>
                          <a:schemeClr val="tx1"/>
                        </a:solidFill>
                        <a:effectLst/>
                        <a:latin typeface="Arial" charset="0"/>
                      </a:endParaRPr>
                    </a:p>
                  </a:txBody>
                  <a:tcPr marL="0" marR="0" anchor="b" horzOverflow="overflow">
                    <a:lnL>
                      <a:noFill/>
                    </a:lnL>
                    <a:lnR cap="flat">
                      <a:noFill/>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$398,351</a:t>
                      </a:r>
                      <a:r>
                        <a:rPr kumimoji="0" lang="en-US" sz="1600" b="0" i="0" u="none" strike="noStrike" cap="none" normalizeH="0" baseline="0" smtClean="0">
                          <a:ln>
                            <a:noFill/>
                          </a:ln>
                          <a:solidFill>
                            <a:schemeClr val="tx1"/>
                          </a:solidFill>
                          <a:effectLst/>
                          <a:latin typeface="Arial" charset="0"/>
                        </a:rPr>
                        <a:t>–$400,000 </a:t>
                      </a:r>
                      <a:endParaRPr kumimoji="0" lang="en-US" sz="1600" b="0" i="0" u="none" strike="noStrike" cap="none" normalizeH="0" baseline="0" dirty="0" smtClean="0">
                        <a:ln>
                          <a:noFill/>
                        </a:ln>
                        <a:solidFill>
                          <a:schemeClr val="tx1"/>
                        </a:solidFill>
                        <a:effectLst/>
                        <a:latin typeface="Arial" charset="0"/>
                      </a:endParaRPr>
                    </a:p>
                  </a:txBody>
                  <a:tcPr marR="0" anchor="b" horzOverflow="overflow">
                    <a:lnL cap="flat">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35</a:t>
                      </a:r>
                      <a:endParaRPr kumimoji="0" lang="en-US" sz="1600" b="0" i="0" u="none" strike="noStrike" cap="none" normalizeH="0" baseline="0" dirty="0" smtClean="0">
                        <a:ln>
                          <a:noFill/>
                        </a:ln>
                        <a:solidFill>
                          <a:schemeClr val="tx1"/>
                        </a:solidFill>
                        <a:effectLst/>
                        <a:latin typeface="Arial" charset="0"/>
                      </a:endParaRPr>
                    </a:p>
                  </a:txBody>
                  <a:tcPr marL="0" marR="0" anchor="b" horzOverflow="overflow">
                    <a:lnL>
                      <a:noFill/>
                    </a:lnL>
                    <a:lnR cap="flat">
                      <a:noFill/>
                    </a:lnR>
                    <a:lnT>
                      <a:noFill/>
                    </a:lnT>
                    <a:lnB w="38100" cap="flat" cmpd="sng" algn="ctr">
                      <a:no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smtClean="0">
                          <a:ln>
                            <a:noFill/>
                          </a:ln>
                          <a:solidFill>
                            <a:schemeClr val="tx1"/>
                          </a:solidFill>
                          <a:effectLst/>
                          <a:latin typeface="Arial" charset="0"/>
                        </a:rPr>
                        <a:t>Over $</a:t>
                      </a:r>
                      <a:r>
                        <a:rPr kumimoji="0" lang="en-US" sz="1600" b="0" i="0" u="none" strike="noStrike" cap="none" normalizeH="0" baseline="0" dirty="0" smtClean="0">
                          <a:ln>
                            <a:noFill/>
                          </a:ln>
                          <a:solidFill>
                            <a:schemeClr val="tx1"/>
                          </a:solidFill>
                          <a:effectLst/>
                          <a:latin typeface="Arial" charset="0"/>
                        </a:rPr>
                        <a:t>400,000</a:t>
                      </a:r>
                    </a:p>
                  </a:txBody>
                  <a:tcPr marR="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39.6</a:t>
                      </a:r>
                    </a:p>
                  </a:txBody>
                  <a:tcPr marL="0" marR="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income tax for a particular taxpayer</a:t>
            </a:r>
            <a:endParaRPr lang="en-US" dirty="0"/>
          </a:p>
        </p:txBody>
      </p:sp>
      <p:sp>
        <p:nvSpPr>
          <p:cNvPr id="3" name="Text Placeholder 2"/>
          <p:cNvSpPr>
            <a:spLocks noGrp="1"/>
          </p:cNvSpPr>
          <p:nvPr>
            <p:ph type="body" sz="quarter" idx="11"/>
          </p:nvPr>
        </p:nvSpPr>
        <p:spPr>
          <a:xfrm>
            <a:off x="152400" y="838200"/>
            <a:ext cx="3810000" cy="5715000"/>
          </a:xfrm>
        </p:spPr>
        <p:txBody>
          <a:bodyPr/>
          <a:lstStyle/>
          <a:p>
            <a:pPr>
              <a:spcBef>
                <a:spcPts val="0"/>
              </a:spcBef>
              <a:spcAft>
                <a:spcPts val="1200"/>
              </a:spcAft>
            </a:pPr>
            <a:r>
              <a:rPr lang="en-US" dirty="0" smtClean="0"/>
              <a:t>Assume Matt earns $100,000 in adjusted gross income</a:t>
            </a:r>
            <a:r>
              <a:rPr lang="en-US" dirty="0"/>
              <a:t>.</a:t>
            </a:r>
          </a:p>
          <a:p>
            <a:pPr>
              <a:spcBef>
                <a:spcPts val="0"/>
              </a:spcBef>
              <a:spcAft>
                <a:spcPts val="1200"/>
              </a:spcAft>
            </a:pPr>
            <a:r>
              <a:rPr lang="en-US" dirty="0" smtClean="0"/>
              <a:t>Matt will pay 10% tax on the first $8,925, …, and 28% tax on the last $12,500 of his AGI</a:t>
            </a:r>
            <a:r>
              <a:rPr lang="en-US" dirty="0"/>
              <a:t>.</a:t>
            </a:r>
          </a:p>
          <a:p>
            <a:pPr>
              <a:spcBef>
                <a:spcPts val="0"/>
              </a:spcBef>
              <a:spcAft>
                <a:spcPts val="1200"/>
              </a:spcAft>
            </a:pPr>
            <a:r>
              <a:rPr lang="en-US" dirty="0" smtClean="0"/>
              <a:t>Matt’s average tax rate is 21.29%.</a:t>
            </a:r>
            <a:endParaRPr lang="en-US" dirty="0"/>
          </a:p>
        </p:txBody>
      </p:sp>
      <p:sp>
        <p:nvSpPr>
          <p:cNvPr id="4" name="Text Placeholder 3"/>
          <p:cNvSpPr>
            <a:spLocks noGrp="1"/>
          </p:cNvSpPr>
          <p:nvPr>
            <p:ph type="body" sz="quarter" idx="12"/>
          </p:nvPr>
        </p:nvSpPr>
        <p:spPr>
          <a:xfrm>
            <a:off x="5867400" y="5562600"/>
            <a:ext cx="2290763" cy="449263"/>
          </a:xfrm>
        </p:spPr>
        <p:txBody>
          <a:bodyPr/>
          <a:lstStyle/>
          <a:p>
            <a:r>
              <a:rPr lang="en-US" smtClean="0"/>
              <a:t>Federal income tax paid on taxable income of $</a:t>
            </a:r>
            <a:r>
              <a:rPr lang="en-US" dirty="0" smtClean="0"/>
              <a:t>100,000</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smtClean="0"/>
              <a:t>Table 18.3</a:t>
            </a:r>
            <a:endParaRPr lang="en-US" dirty="0"/>
          </a:p>
        </p:txBody>
      </p:sp>
      <p:graphicFrame>
        <p:nvGraphicFramePr>
          <p:cNvPr id="6" name="Group 146"/>
          <p:cNvGraphicFramePr>
            <a:graphicFrameLocks/>
          </p:cNvGraphicFramePr>
          <p:nvPr>
            <p:extLst>
              <p:ext uri="{D42A27DB-BD31-4B8C-83A1-F6EECF244321}">
                <p14:modId xmlns:p14="http://schemas.microsoft.com/office/powerpoint/2010/main" val="2531109506"/>
              </p:ext>
            </p:extLst>
          </p:nvPr>
        </p:nvGraphicFramePr>
        <p:xfrm>
          <a:off x="4038600" y="1447800"/>
          <a:ext cx="4114799" cy="3230880"/>
        </p:xfrm>
        <a:graphic>
          <a:graphicData uri="http://schemas.openxmlformats.org/drawingml/2006/table">
            <a:tbl>
              <a:tblPr/>
              <a:tblGrid>
                <a:gridCol w="2503208"/>
                <a:gridCol w="1611591"/>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On Matt’s . . .</a:t>
                      </a:r>
                    </a:p>
                  </a:txBody>
                  <a:tcPr marL="274320"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rPr>
                        <a:t>Matt pays tax of . . .</a:t>
                      </a:r>
                      <a:endParaRPr kumimoji="0" lang="en-US" sz="1600" b="1" i="0" u="none" strike="noStrike" cap="none" normalizeH="0" baseline="0" dirty="0" smtClean="0">
                        <a:ln>
                          <a:noFill/>
                        </a:ln>
                        <a:solidFill>
                          <a:srgbClr val="0066B3"/>
                        </a:solidFill>
                        <a:effectLst/>
                        <a:latin typeface="Arial" charset="0"/>
                      </a:endParaRPr>
                    </a:p>
                  </a:txBody>
                  <a:tcP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first $8,925 of income</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$892.50</a:t>
                      </a:r>
                    </a:p>
                  </a:txBody>
                  <a:tcPr marL="137160" marR="137160" marT="137160" marB="13716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next $27,325 of income</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4,098.75</a:t>
                      </a:r>
                    </a:p>
                  </a:txBody>
                  <a:tcPr marL="137160" marR="137160" marT="137160" marB="137160"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next $51,600 of income</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12,900.00</a:t>
                      </a:r>
                    </a:p>
                  </a:txBody>
                  <a:tcPr marL="137160" marR="137160" marT="137160" marB="137160"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last $12,150 of income</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4,592.00</a:t>
                      </a:r>
                    </a:p>
                  </a:txBody>
                  <a:tcPr marL="137160" marR="137160" marT="137160" marB="137160"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His total federal income tax payment is</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$21,293.25</a:t>
                      </a:r>
                    </a:p>
                  </a:txBody>
                  <a:tcPr marL="137160" marR="137160" marT="137160" marB="13716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and average tax rates</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It is important to distinguish between </a:t>
            </a:r>
            <a:r>
              <a:rPr lang="en-US" b="1" i="1" dirty="0"/>
              <a:t>marginal</a:t>
            </a:r>
            <a:r>
              <a:rPr lang="en-US" i="1" dirty="0"/>
              <a:t> </a:t>
            </a:r>
            <a:r>
              <a:rPr lang="en-US" dirty="0"/>
              <a:t>and </a:t>
            </a:r>
            <a:r>
              <a:rPr lang="en-US" b="1" i="1" dirty="0"/>
              <a:t>average tax rates</a:t>
            </a:r>
            <a:r>
              <a:rPr lang="en-US" dirty="0" smtClean="0"/>
              <a:t>.</a:t>
            </a:r>
          </a:p>
          <a:p>
            <a:pPr>
              <a:spcBef>
                <a:spcPts val="0"/>
              </a:spcBef>
              <a:spcAft>
                <a:spcPts val="1200"/>
              </a:spcAft>
            </a:pPr>
            <a:r>
              <a:rPr lang="en-US" b="1" dirty="0"/>
              <a:t>Marginal tax rate</a:t>
            </a:r>
            <a:r>
              <a:rPr lang="en-US" dirty="0"/>
              <a:t>: The fraction of each additional dollar of income that must be paid in taxes.</a:t>
            </a:r>
          </a:p>
          <a:p>
            <a:pPr>
              <a:spcBef>
                <a:spcPts val="0"/>
              </a:spcBef>
              <a:spcAft>
                <a:spcPts val="1200"/>
              </a:spcAft>
            </a:pPr>
            <a:r>
              <a:rPr lang="en-US" b="1" dirty="0"/>
              <a:t>Average tax rate</a:t>
            </a:r>
            <a:r>
              <a:rPr lang="en-US" dirty="0"/>
              <a:t>: Total tax paid divided by total income.</a:t>
            </a:r>
          </a:p>
          <a:p>
            <a:pPr>
              <a:spcBef>
                <a:spcPts val="0"/>
              </a:spcBef>
              <a:spcAft>
                <a:spcPts val="1200"/>
              </a:spcAft>
            </a:pPr>
            <a:endParaRPr lang="en-US" dirty="0"/>
          </a:p>
          <a:p>
            <a:pPr>
              <a:spcBef>
                <a:spcPts val="0"/>
              </a:spcBef>
              <a:spcAft>
                <a:spcPts val="1200"/>
              </a:spcAft>
            </a:pPr>
            <a:r>
              <a:rPr lang="en-US" dirty="0"/>
              <a:t>In our prior example, Matt paid $</a:t>
            </a:r>
            <a:r>
              <a:rPr lang="en-US" dirty="0" smtClean="0"/>
              <a:t>21,293.25 </a:t>
            </a:r>
            <a:r>
              <a:rPr lang="en-US" dirty="0"/>
              <a:t>in tax on $100,000 income; so his average tax rate was </a:t>
            </a:r>
            <a:r>
              <a:rPr lang="en-US" dirty="0" smtClean="0"/>
              <a:t>21.29%. </a:t>
            </a:r>
            <a:endParaRPr lang="en-US" dirty="0"/>
          </a:p>
          <a:p>
            <a:pPr marL="342900" indent="-342900">
              <a:spcBef>
                <a:spcPts val="0"/>
              </a:spcBef>
              <a:spcAft>
                <a:spcPts val="1200"/>
              </a:spcAft>
              <a:buFont typeface="Arial" panose="020B0604020202020204" pitchFamily="34" charset="0"/>
              <a:buChar char="•"/>
            </a:pPr>
            <a:r>
              <a:rPr lang="en-US" dirty="0"/>
              <a:t>But he was in the 28% tax bracket; his marginal tax rate was 28%.</a:t>
            </a:r>
          </a:p>
          <a:p>
            <a:pPr>
              <a:spcBef>
                <a:spcPts val="0"/>
              </a:spcBef>
              <a:spcAft>
                <a:spcPts val="1200"/>
              </a:spcAft>
            </a:pPr>
            <a:r>
              <a:rPr lang="en-US" dirty="0"/>
              <a:t>Economists tend to concentrate on marginal tax rates, since these are most relevant for labor supply decisions: they apply to any </a:t>
            </a:r>
            <a:r>
              <a:rPr lang="en-US" i="1" dirty="0"/>
              <a:t>additional</a:t>
            </a:r>
            <a:r>
              <a:rPr lang="en-US" dirty="0"/>
              <a:t> income that people earn</a:t>
            </a:r>
            <a:r>
              <a:rPr lang="en-US" dirty="0" smtClean="0"/>
              <a:t>.</a:t>
            </a:r>
            <a:endParaRPr lang="en-US" dirty="0"/>
          </a:p>
          <a:p>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Which group pays the most in federal taxes?</a:t>
            </a:r>
            <a:endParaRPr lang="en-US" sz="2800" dirty="0"/>
          </a:p>
        </p:txBody>
      </p:sp>
      <p:sp>
        <p:nvSpPr>
          <p:cNvPr id="4" name="Text Placeholder 2"/>
          <p:cNvSpPr txBox="1">
            <a:spLocks/>
          </p:cNvSpPr>
          <p:nvPr/>
        </p:nvSpPr>
        <p:spPr>
          <a:xfrm>
            <a:off x="152400" y="8382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Are federal income taxes truly progressive? The deductions available could conceivably make them not so.</a:t>
            </a:r>
            <a:endParaRPr lang="en-US" kern="0" dirty="0"/>
          </a:p>
        </p:txBody>
      </p:sp>
      <p:graphicFrame>
        <p:nvGraphicFramePr>
          <p:cNvPr id="6" name="Group 203"/>
          <p:cNvGraphicFramePr>
            <a:graphicFrameLocks noGrp="1"/>
          </p:cNvGraphicFramePr>
          <p:nvPr>
            <p:extLst>
              <p:ext uri="{D42A27DB-BD31-4B8C-83A1-F6EECF244321}">
                <p14:modId xmlns:p14="http://schemas.microsoft.com/office/powerpoint/2010/main" val="1688321154"/>
              </p:ext>
            </p:extLst>
          </p:nvPr>
        </p:nvGraphicFramePr>
        <p:xfrm>
          <a:off x="358775" y="1594712"/>
          <a:ext cx="8404225" cy="3628112"/>
        </p:xfrm>
        <a:graphic>
          <a:graphicData uri="http://schemas.openxmlformats.org/drawingml/2006/table">
            <a:tbl>
              <a:tblPr/>
              <a:tblGrid>
                <a:gridCol w="1839525"/>
                <a:gridCol w="2105909"/>
                <a:gridCol w="2063119"/>
                <a:gridCol w="2395672"/>
              </a:tblGrid>
              <a:tr h="888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Income Category</a:t>
                      </a:r>
                      <a:endParaRPr kumimoji="0" lang="en-US" sz="1400" b="1" i="0" u="none" strike="noStrike" cap="none" normalizeH="0" baseline="0" dirty="0" smtClean="0">
                        <a:ln>
                          <a:noFill/>
                        </a:ln>
                        <a:solidFill>
                          <a:srgbClr val="0066B3"/>
                        </a:solidFill>
                        <a:effectLst/>
                        <a:latin typeface="Arial" charset="0"/>
                      </a:endParaRPr>
                    </a:p>
                  </a:txBody>
                  <a:tcPr marR="45720" anchor="b" horzOverflow="overflow">
                    <a:lnL cap="flat">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Share of Total </a:t>
                      </a:r>
                      <a:br>
                        <a:rPr kumimoji="0" lang="en-US" sz="1400" b="1" i="0" u="none" strike="noStrike" cap="none" normalizeH="0" baseline="0" dirty="0" smtClean="0">
                          <a:ln>
                            <a:noFill/>
                          </a:ln>
                          <a:solidFill>
                            <a:srgbClr val="0066B3"/>
                          </a:solidFill>
                          <a:effectLst/>
                          <a:latin typeface="Arial" charset="0"/>
                          <a:cs typeface="Times New Roman" pitchFamily="18" charset="0"/>
                        </a:rPr>
                      </a:br>
                      <a:r>
                        <a:rPr kumimoji="0" lang="en-US" sz="1400" b="1" i="0" u="none" strike="noStrike" cap="none" normalizeH="0" baseline="0" dirty="0" smtClean="0">
                          <a:ln>
                            <a:noFill/>
                          </a:ln>
                          <a:solidFill>
                            <a:srgbClr val="0066B3"/>
                          </a:solidFill>
                          <a:effectLst/>
                          <a:latin typeface="Arial" charset="0"/>
                          <a:cs typeface="Times New Roman" pitchFamily="18" charset="0"/>
                        </a:rPr>
                        <a:t>Income Earned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(1)</a:t>
                      </a:r>
                      <a:endParaRPr kumimoji="0" lang="en-US" sz="1400" b="1" i="0" u="none" strike="noStrike" cap="none" normalizeH="0" baseline="0" dirty="0" smtClean="0">
                        <a:ln>
                          <a:noFill/>
                        </a:ln>
                        <a:solidFill>
                          <a:srgbClr val="0066B3"/>
                        </a:solidFill>
                        <a:effectLst/>
                        <a:latin typeface="Arial" charset="0"/>
                      </a:endParaRPr>
                    </a:p>
                  </a:txBody>
                  <a:tcPr marL="45720" marR="4572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Share of Total Federal Taxes Paid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(2)</a:t>
                      </a:r>
                      <a:endParaRPr kumimoji="0" lang="en-US" sz="1400" b="1" i="0" u="none" strike="noStrike" cap="none" normalizeH="0" baseline="0" dirty="0" smtClean="0">
                        <a:ln>
                          <a:noFill/>
                        </a:ln>
                        <a:solidFill>
                          <a:srgbClr val="0066B3"/>
                        </a:solidFill>
                        <a:effectLst/>
                        <a:latin typeface="Arial" charset="0"/>
                      </a:endParaRPr>
                    </a:p>
                  </a:txBody>
                  <a:tcPr marL="45720" marR="4572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All Federal Taxes Paid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as a Fraction of Income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cs typeface="Times New Roman" pitchFamily="18" charset="0"/>
                        </a:rPr>
                        <a:t>(Average Federal Tax Rate)</a:t>
                      </a:r>
                      <a:br>
                        <a:rPr kumimoji="0" lang="en-US" sz="1400" b="1" i="0" u="none" strike="noStrike" cap="none" normalizeH="0" baseline="0" dirty="0" smtClean="0">
                          <a:ln>
                            <a:noFill/>
                          </a:ln>
                          <a:solidFill>
                            <a:srgbClr val="0066B3"/>
                          </a:solidFill>
                          <a:effectLst/>
                          <a:latin typeface="Arial" charset="0"/>
                          <a:cs typeface="Times New Roman" pitchFamily="18" charset="0"/>
                        </a:rPr>
                      </a:br>
                      <a:r>
                        <a:rPr kumimoji="0" lang="en-US" sz="1400" b="1" i="0" u="none" strike="noStrike" cap="none" normalizeH="0" baseline="0" dirty="0" smtClean="0">
                          <a:ln>
                            <a:noFill/>
                          </a:ln>
                          <a:solidFill>
                            <a:srgbClr val="0066B3"/>
                          </a:solidFill>
                          <a:effectLst/>
                          <a:latin typeface="Arial" charset="0"/>
                          <a:cs typeface="Times New Roman" pitchFamily="18" charset="0"/>
                        </a:rPr>
                        <a:t>(3)</a:t>
                      </a:r>
                      <a:endParaRPr kumimoji="0" lang="en-US" sz="1400" b="1" i="0" u="none" strike="noStrike" cap="none" normalizeH="0" baseline="0" dirty="0" smtClean="0">
                        <a:ln>
                          <a:noFill/>
                        </a:ln>
                        <a:solidFill>
                          <a:srgbClr val="0066B3"/>
                        </a:solidFill>
                        <a:effectLst/>
                        <a:latin typeface="Arial" charset="0"/>
                      </a:endParaRPr>
                    </a:p>
                  </a:txBody>
                  <a:tcPr marL="45720" marR="45720" anchor="b" horzOverflow="overflow">
                    <a:lnL>
                      <a:noFill/>
                    </a:lnL>
                    <a:lnR cap="flat">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r>
              <a:tr h="339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Lowest 20</a:t>
                      </a:r>
                      <a:r>
                        <a:rPr kumimoji="0" lang="en-US" sz="1400" b="0" i="0" u="none" strike="noStrike" cap="none" normalizeH="0" baseline="0" dirty="0" smtClean="0">
                          <a:ln>
                            <a:noFill/>
                          </a:ln>
                          <a:solidFill>
                            <a:schemeClr val="tx1"/>
                          </a:solidFill>
                          <a:effectLst/>
                          <a:latin typeface="Arial" charset="0"/>
                          <a:cs typeface="Times New Roman" pitchFamily="18" charset="0"/>
                        </a:rPr>
                        <a:t>%</a:t>
                      </a:r>
                      <a:endParaRPr kumimoji="0" lang="en-US" sz="1400" b="0" i="0" u="none" strike="noStrike" cap="none" normalizeH="0" baseline="0" dirty="0" smtClean="0">
                        <a:ln>
                          <a:noFill/>
                        </a:ln>
                        <a:solidFill>
                          <a:schemeClr val="tx1"/>
                        </a:solidFill>
                        <a:effectLst/>
                        <a:latin typeface="Arial" charset="0"/>
                      </a:endParaRPr>
                    </a:p>
                  </a:txBody>
                  <a:tcPr marR="45720" anchor="ctr"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4.2%</a:t>
                      </a:r>
                      <a:endParaRPr kumimoji="0" lang="en-US" sz="1400" b="0" i="0" u="none" strike="noStrike" cap="none" normalizeH="0" baseline="0" dirty="0" smtClean="0">
                        <a:ln>
                          <a:noFill/>
                        </a:ln>
                        <a:solidFill>
                          <a:schemeClr val="tx1"/>
                        </a:solidFill>
                        <a:effectLst/>
                        <a:latin typeface="Arial" charset="0"/>
                      </a:endParaRPr>
                    </a:p>
                  </a:txBody>
                  <a:tcPr marL="100584"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0.3</a:t>
                      </a:r>
                      <a:r>
                        <a:rPr kumimoji="0" lang="en-US" sz="1400" b="0" i="0" u="none" strike="noStrike" cap="none" normalizeH="0" baseline="0" dirty="0" smtClean="0">
                          <a:ln>
                            <a:noFill/>
                          </a:ln>
                          <a:solidFill>
                            <a:schemeClr val="tx1"/>
                          </a:solidFill>
                          <a:effectLst/>
                          <a:latin typeface="Arial" charset="0"/>
                        </a:rPr>
                        <a:t>%</a:t>
                      </a:r>
                    </a:p>
                  </a:txBody>
                  <a:tcPr marR="274320"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3.8%</a:t>
                      </a:r>
                      <a:endParaRPr kumimoji="0" lang="en-US" sz="1400" b="0" i="0" u="none" strike="noStrike" cap="none" normalizeH="0" baseline="0" dirty="0" smtClean="0">
                        <a:ln>
                          <a:noFill/>
                        </a:ln>
                        <a:solidFill>
                          <a:schemeClr val="tx1"/>
                        </a:solidFill>
                        <a:effectLst/>
                        <a:latin typeface="Arial" charset="0"/>
                      </a:endParaRPr>
                    </a:p>
                  </a:txBody>
                  <a:tcPr marR="365760" anchor="ctr"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tr>
              <a:tr h="244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Second 20</a:t>
                      </a:r>
                      <a:r>
                        <a:rPr kumimoji="0" lang="en-US" sz="1400" b="0" i="0" u="none" strike="noStrike" cap="none" normalizeH="0" baseline="0" dirty="0" smtClean="0">
                          <a:ln>
                            <a:noFill/>
                          </a:ln>
                          <a:solidFill>
                            <a:schemeClr val="tx1"/>
                          </a:solidFill>
                          <a:effectLst/>
                          <a:latin typeface="Arial" charset="0"/>
                          <a:cs typeface="Times New Roman" pitchFamily="18" charset="0"/>
                        </a:rPr>
                        <a:t>%</a:t>
                      </a:r>
                      <a:endParaRPr kumimoji="0" lang="en-US" sz="1400" b="0" i="0" u="none" strike="noStrike" cap="none" normalizeH="0" baseline="0" dirty="0" smtClean="0">
                        <a:ln>
                          <a:noFill/>
                        </a:ln>
                        <a:solidFill>
                          <a:schemeClr val="tx1"/>
                        </a:solidFill>
                        <a:effectLst/>
                        <a:latin typeface="Arial" charset="0"/>
                      </a:endParaRPr>
                    </a:p>
                  </a:txBody>
                  <a:tcPr marR="457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9.9 </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4.3</a:t>
                      </a:r>
                    </a:p>
                  </a:txBody>
                  <a:tcPr marL="14630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9.5</a:t>
                      </a:r>
                      <a:endParaRPr kumimoji="0" lang="en-US" sz="1400" b="0" i="0" u="none" strike="noStrike" cap="none" normalizeH="0" baseline="0" dirty="0" smtClean="0">
                        <a:ln>
                          <a:noFill/>
                        </a:ln>
                        <a:solidFill>
                          <a:schemeClr val="tx1"/>
                        </a:solidFill>
                        <a:effectLst/>
                        <a:latin typeface="Arial" charset="0"/>
                      </a:endParaRPr>
                    </a:p>
                  </a:txBody>
                  <a:tcPr marR="192024" anchor="ctr" horzOverflow="overflow">
                    <a:lnL>
                      <a:noFill/>
                    </a:lnL>
                    <a:lnR cap="flat">
                      <a:noFill/>
                    </a:lnR>
                    <a:lnT>
                      <a:noFill/>
                    </a:lnT>
                    <a:lnB>
                      <a:noFill/>
                    </a:lnB>
                    <a:lnTlToBr>
                      <a:noFill/>
                    </a:lnTlToBr>
                    <a:lnBlToTr>
                      <a:noFill/>
                    </a:lnBlToTr>
                    <a:noFill/>
                  </a:tcPr>
                </a:tc>
              </a:tr>
              <a:tr h="339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rPr>
                        <a:t>Third 20%</a:t>
                      </a:r>
                    </a:p>
                  </a:txBody>
                  <a:tcPr marR="457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14.9</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10.8</a:t>
                      </a:r>
                      <a:endParaRPr kumimoji="0" lang="en-US" sz="1400" b="0" i="0" u="none" strike="noStrike" cap="none" normalizeH="0" baseline="0" dirty="0" smtClean="0">
                        <a:ln>
                          <a:noFill/>
                        </a:ln>
                        <a:solidFill>
                          <a:schemeClr val="tx1"/>
                        </a:solidFill>
                        <a:effectLst/>
                        <a:latin typeface="Arial" charset="0"/>
                      </a:endParaRPr>
                    </a:p>
                  </a:txBody>
                  <a:tcPr marR="1920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15.9</a:t>
                      </a:r>
                      <a:endParaRPr kumimoji="0" lang="en-US" sz="1400" b="0" i="0" u="none" strike="noStrike" cap="none" normalizeH="0" baseline="0" dirty="0" smtClean="0">
                        <a:ln>
                          <a:noFill/>
                        </a:ln>
                        <a:solidFill>
                          <a:schemeClr val="tx1"/>
                        </a:solidFill>
                        <a:effectLst/>
                        <a:latin typeface="Arial" charset="0"/>
                      </a:endParaRPr>
                    </a:p>
                  </a:txBody>
                  <a:tcPr marR="292608" anchor="ctr" horzOverflow="overflow">
                    <a:lnL>
                      <a:noFill/>
                    </a:lnL>
                    <a:lnR cap="flat">
                      <a:noFill/>
                    </a:lnR>
                    <a:lnT>
                      <a:noFill/>
                    </a:lnT>
                    <a:lnB>
                      <a:noFill/>
                    </a:lnB>
                    <a:lnTlToBr>
                      <a:noFill/>
                    </a:lnTlToBr>
                    <a:lnBlToTr>
                      <a:noFill/>
                    </a:lnBlToTr>
                    <a:noFill/>
                  </a:tcPr>
                </a:tc>
              </a:tr>
              <a:tr h="339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Arial Unicode MS" pitchFamily="34" charset="-128"/>
                          <a:cs typeface="Times New Roman" pitchFamily="18" charset="0"/>
                        </a:rPr>
                        <a:t>Fourth 20</a:t>
                      </a:r>
                      <a:r>
                        <a:rPr kumimoji="0" lang="en-US" sz="14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rPr>
                        <a:t>%</a:t>
                      </a:r>
                    </a:p>
                  </a:txBody>
                  <a:tcPr marR="457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20.0</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17.7</a:t>
                      </a:r>
                      <a:endParaRPr kumimoji="0" lang="en-US" sz="1400" b="0" i="0" u="none" strike="noStrike" cap="none" normalizeH="0" baseline="0" dirty="0" smtClean="0">
                        <a:ln>
                          <a:noFill/>
                        </a:ln>
                        <a:solidFill>
                          <a:schemeClr val="tx1"/>
                        </a:solidFill>
                        <a:effectLst/>
                        <a:latin typeface="Arial" charset="0"/>
                      </a:endParaRPr>
                    </a:p>
                  </a:txBody>
                  <a:tcPr marR="25603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19.3</a:t>
                      </a:r>
                      <a:endParaRPr kumimoji="0" lang="en-US" sz="1400" b="0" i="0" u="none" strike="noStrike" cap="none" normalizeH="0" baseline="0" dirty="0" smtClean="0">
                        <a:ln>
                          <a:noFill/>
                        </a:ln>
                        <a:solidFill>
                          <a:schemeClr val="tx1"/>
                        </a:solidFill>
                        <a:effectLst/>
                        <a:latin typeface="Arial" charset="0"/>
                      </a:endParaRPr>
                    </a:p>
                  </a:txBody>
                  <a:tcPr marR="201168" anchor="ctr" horzOverflow="overflow">
                    <a:lnL>
                      <a:noFill/>
                    </a:lnL>
                    <a:lnR cap="flat">
                      <a:noFill/>
                    </a:lnR>
                    <a:lnT>
                      <a:noFill/>
                    </a:lnT>
                    <a:lnB>
                      <a:noFill/>
                    </a:lnB>
                    <a:lnTlToBr>
                      <a:noFill/>
                    </a:lnTlToBr>
                    <a:lnBlToTr>
                      <a:noFill/>
                    </a:lnBlToTr>
                    <a:noFill/>
                  </a:tcPr>
                </a:tc>
              </a:tr>
              <a:tr h="339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Arial Unicode MS" pitchFamily="34" charset="-128"/>
                          <a:cs typeface="Times New Roman" pitchFamily="18" charset="0"/>
                        </a:rPr>
                        <a:t>Highest 20</a:t>
                      </a:r>
                      <a:r>
                        <a:rPr kumimoji="0" lang="en-US" sz="14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rPr>
                        <a:t>%</a:t>
                      </a:r>
                    </a:p>
                  </a:txBody>
                  <a:tcPr marR="457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51.5</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66.7</a:t>
                      </a:r>
                      <a:endParaRPr kumimoji="0" lang="en-US" sz="1400" b="0" i="0" u="none" strike="noStrike" cap="none" normalizeH="0" baseline="0" dirty="0" smtClean="0">
                        <a:ln>
                          <a:noFill/>
                        </a:ln>
                        <a:solidFill>
                          <a:schemeClr val="tx1"/>
                        </a:solidFill>
                        <a:effectLst/>
                        <a:latin typeface="Arial" charset="0"/>
                      </a:endParaRPr>
                    </a:p>
                  </a:txBody>
                  <a:tcPr marR="25603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26.1</a:t>
                      </a:r>
                      <a:endParaRPr kumimoji="0" lang="en-US" sz="1400" b="0" i="0" u="none" strike="noStrike" cap="none" normalizeH="0" baseline="0" dirty="0" smtClean="0">
                        <a:ln>
                          <a:noFill/>
                        </a:ln>
                        <a:solidFill>
                          <a:schemeClr val="tx1"/>
                        </a:solidFill>
                        <a:effectLst/>
                        <a:latin typeface="Arial" charset="0"/>
                      </a:endParaRPr>
                    </a:p>
                  </a:txBody>
                  <a:tcPr marR="201168" anchor="ctr" horzOverflow="overflow">
                    <a:lnL>
                      <a:noFill/>
                    </a:lnL>
                    <a:lnR cap="flat">
                      <a:noFill/>
                    </a:lnR>
                    <a:lnT>
                      <a:noFill/>
                    </a:lnT>
                    <a:lnB>
                      <a:noFill/>
                    </a:lnB>
                    <a:lnTlToBr>
                      <a:noFill/>
                    </a:lnTlToBr>
                    <a:lnBlToTr>
                      <a:noFill/>
                    </a:lnBlToTr>
                    <a:noFill/>
                  </a:tcPr>
                </a:tc>
              </a:tr>
              <a:tr h="339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Arial Unicode MS" pitchFamily="34" charset="-128"/>
                          <a:cs typeface="Times New Roman" pitchFamily="18" charset="0"/>
                        </a:rPr>
                        <a:t>Total</a:t>
                      </a:r>
                    </a:p>
                  </a:txBody>
                  <a:tcPr marR="457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100.0%</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100.0%</a:t>
                      </a:r>
                      <a:endParaRPr kumimoji="0" lang="en-US" sz="1400" b="0" i="0" u="none" strike="noStrike" cap="none" normalizeH="0" baseline="0" dirty="0" smtClean="0">
                        <a:ln>
                          <a:noFill/>
                        </a:ln>
                        <a:solidFill>
                          <a:schemeClr val="tx1"/>
                        </a:solidFill>
                        <a:effectLst/>
                        <a:latin typeface="Arial" charset="0"/>
                      </a:endParaRPr>
                    </a:p>
                  </a:txBody>
                  <a:tcPr marR="30175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20.9%</a:t>
                      </a:r>
                      <a:endParaRPr kumimoji="0" lang="en-US" sz="1400" b="0" i="0" u="none" strike="noStrike" cap="none" normalizeH="0" baseline="0" dirty="0" smtClean="0">
                        <a:ln>
                          <a:noFill/>
                        </a:ln>
                        <a:solidFill>
                          <a:schemeClr val="tx1"/>
                        </a:solidFill>
                        <a:effectLst/>
                        <a:latin typeface="Arial" charset="0"/>
                      </a:endParaRPr>
                    </a:p>
                  </a:txBody>
                  <a:tcPr marR="329184" anchor="ctr" horzOverflow="overflow">
                    <a:lnL>
                      <a:noFill/>
                    </a:lnL>
                    <a:lnR cap="flat">
                      <a:noFill/>
                    </a:lnR>
                    <a:lnT>
                      <a:noFill/>
                    </a:lnT>
                    <a:lnB>
                      <a:noFill/>
                    </a:lnB>
                    <a:lnTlToBr>
                      <a:noFill/>
                    </a:lnTlToBr>
                    <a:lnBlToTr>
                      <a:noFill/>
                    </a:lnBlToTr>
                    <a:noFill/>
                  </a:tcPr>
                </a:tc>
              </a:tr>
              <a:tr h="339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Arial Unicode MS" pitchFamily="34" charset="-128"/>
                          <a:cs typeface="Times New Roman" pitchFamily="18" charset="0"/>
                        </a:rPr>
                        <a:t>Highest 1</a:t>
                      </a:r>
                      <a:r>
                        <a:rPr kumimoji="0" lang="en-US" sz="14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rPr>
                        <a:t>%</a:t>
                      </a:r>
                    </a:p>
                  </a:txBody>
                  <a:tcPr marR="45720" anchor="ctr"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17.4</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29.3</a:t>
                      </a:r>
                      <a:endParaRPr kumimoji="0" lang="en-US" sz="1400" b="0" i="0" u="none" strike="noStrike" cap="none" normalizeH="0" baseline="0" dirty="0" smtClean="0">
                        <a:ln>
                          <a:noFill/>
                        </a:ln>
                        <a:solidFill>
                          <a:schemeClr val="tx1"/>
                        </a:solidFill>
                        <a:effectLst/>
                        <a:latin typeface="Arial" charset="0"/>
                      </a:endParaRPr>
                    </a:p>
                  </a:txBody>
                  <a:tcPr marR="301752"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30.9</a:t>
                      </a:r>
                      <a:endParaRPr kumimoji="0" lang="en-US" sz="1400" b="0" i="0" u="none" strike="noStrike" cap="none" normalizeH="0" baseline="0" dirty="0" smtClean="0">
                        <a:ln>
                          <a:noFill/>
                        </a:ln>
                        <a:solidFill>
                          <a:schemeClr val="tx1"/>
                        </a:solidFill>
                        <a:effectLst/>
                        <a:latin typeface="Arial" charset="0"/>
                      </a:endParaRPr>
                    </a:p>
                  </a:txBody>
                  <a:tcPr marR="210312" anchor="ctr"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tr>
              <a:tr h="33977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Arial Unicode MS" pitchFamily="34" charset="-128"/>
                          <a:cs typeface="Times New Roman" pitchFamily="18" charset="0"/>
                        </a:rPr>
                        <a:t>Note:</a:t>
                      </a:r>
                      <a:r>
                        <a:rPr kumimoji="0" lang="en-US" sz="1200" b="0" i="0" u="none" strike="noStrike" cap="none" normalizeH="0" baseline="0" dirty="0" smtClean="0">
                          <a:ln>
                            <a:noFill/>
                          </a:ln>
                          <a:solidFill>
                            <a:schemeClr val="tx1"/>
                          </a:solidFill>
                          <a:effectLst/>
                          <a:latin typeface="Arial" charset="0"/>
                          <a:ea typeface="Arial Unicode MS" pitchFamily="34" charset="-128"/>
                          <a:cs typeface="Times New Roman" pitchFamily="18" charset="0"/>
                        </a:rPr>
                        <a:t> Columns do not sum to precisely 100 percent due to rounding.</a:t>
                      </a:r>
                    </a:p>
                  </a:txBody>
                  <a:tcPr marL="45720" marR="45720" anchor="ctr" horzOverflow="overflow">
                    <a:lnL cap="flat">
                      <a:noFill/>
                    </a:lnL>
                    <a:lnR>
                      <a:noFill/>
                    </a:lnR>
                    <a:lnT w="28575" cap="flat" cmpd="sng" algn="ctr">
                      <a:solidFill>
                        <a:srgbClr val="0066B3"/>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R="301752"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R="210312" anchor="ctr"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tr>
            </a:tbl>
          </a:graphicData>
        </a:graphic>
      </p:graphicFrame>
      <p:sp>
        <p:nvSpPr>
          <p:cNvPr id="5" name="Text Placeholder 2"/>
          <p:cNvSpPr txBox="1">
            <a:spLocks/>
          </p:cNvSpPr>
          <p:nvPr/>
        </p:nvSpPr>
        <p:spPr>
          <a:xfrm>
            <a:off x="152400" y="5257800"/>
            <a:ext cx="8839200" cy="1371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t>We can conclude that the federal taxes are progressive. </a:t>
            </a:r>
          </a:p>
          <a:p>
            <a:pPr>
              <a:spcAft>
                <a:spcPts val="1200"/>
              </a:spcAft>
            </a:pPr>
            <a:r>
              <a:rPr lang="en-US" dirty="0"/>
              <a:t>Whether the federal tax system should be made </a:t>
            </a:r>
            <a:r>
              <a:rPr lang="en-US" i="1" dirty="0"/>
              <a:t>more</a:t>
            </a:r>
            <a:r>
              <a:rPr lang="en-US" dirty="0"/>
              <a:t> or </a:t>
            </a:r>
            <a:r>
              <a:rPr lang="en-US" i="1" dirty="0"/>
              <a:t>less</a:t>
            </a:r>
            <a:r>
              <a:rPr lang="en-US" dirty="0"/>
              <a:t> </a:t>
            </a:r>
            <a:r>
              <a:rPr lang="en-US" i="1" dirty="0"/>
              <a:t>progressive</a:t>
            </a:r>
            <a:r>
              <a:rPr lang="en-US" dirty="0"/>
              <a:t> remains a source of political debate.</a:t>
            </a:r>
          </a:p>
        </p:txBody>
      </p:sp>
    </p:spTree>
    <p:extLst>
      <p:ext uri="{BB962C8B-B14F-4D97-AF65-F5344CB8AC3E}">
        <p14:creationId xmlns:p14="http://schemas.microsoft.com/office/powerpoint/2010/main" val="10960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income taxes and double taxation</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The federal government taxes corporations on their earnings via </a:t>
            </a:r>
            <a:r>
              <a:rPr lang="en-US" i="1" dirty="0"/>
              <a:t>corporate income taxes</a:t>
            </a:r>
            <a:r>
              <a:rPr lang="en-US" dirty="0"/>
              <a:t>. These are also progressive, with tax rates from 15% to 35%; but unlike for individuals, most corporate earnings are taxed at the 35% level.</a:t>
            </a:r>
          </a:p>
          <a:p>
            <a:pPr>
              <a:spcBef>
                <a:spcPts val="0"/>
              </a:spcBef>
              <a:spcAft>
                <a:spcPts val="1200"/>
              </a:spcAft>
            </a:pPr>
            <a:r>
              <a:rPr lang="en-US" dirty="0"/>
              <a:t>Some economists argue that taxes ought to be assessed </a:t>
            </a:r>
            <a:r>
              <a:rPr lang="en-US" dirty="0" smtClean="0"/>
              <a:t>only at </a:t>
            </a:r>
            <a:r>
              <a:rPr lang="en-US" dirty="0"/>
              <a:t>the individual level, rather </a:t>
            </a:r>
            <a:r>
              <a:rPr lang="en-US" dirty="0" smtClean="0"/>
              <a:t>than also at </a:t>
            </a:r>
            <a:r>
              <a:rPr lang="en-US" dirty="0"/>
              <a:t>the corporate level. This would avoid “double taxation”.</a:t>
            </a:r>
          </a:p>
          <a:p>
            <a:pPr>
              <a:spcBef>
                <a:spcPts val="0"/>
              </a:spcBef>
              <a:spcAft>
                <a:spcPts val="1200"/>
              </a:spcAft>
            </a:pPr>
            <a:r>
              <a:rPr lang="en-US" dirty="0"/>
              <a:t>Another alternative is to tax only at the corporate level, leaving income obtained via investment (“capital gains”) untaxed</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International comparison of corporate income taxes</a:t>
            </a:r>
            <a:endParaRPr lang="en-US" sz="2800" dirty="0"/>
          </a:p>
        </p:txBody>
      </p:sp>
      <p:sp>
        <p:nvSpPr>
          <p:cNvPr id="9" name="Text Placeholder 2"/>
          <p:cNvSpPr>
            <a:spLocks noGrp="1"/>
          </p:cNvSpPr>
          <p:nvPr>
            <p:ph type="body" sz="quarter" idx="11"/>
          </p:nvPr>
        </p:nvSpPr>
        <p:spPr>
          <a:xfrm>
            <a:off x="152400" y="838200"/>
            <a:ext cx="8763000" cy="1600200"/>
          </a:xfrm>
        </p:spPr>
        <p:txBody>
          <a:bodyPr/>
          <a:lstStyle/>
          <a:p>
            <a:pPr>
              <a:spcBef>
                <a:spcPts val="0"/>
              </a:spcBef>
              <a:spcAft>
                <a:spcPts val="1200"/>
              </a:spcAft>
            </a:pPr>
            <a:r>
              <a:rPr lang="en-US" dirty="0"/>
              <a:t>The table shows corporate tax </a:t>
            </a:r>
            <a:r>
              <a:rPr lang="en-US" dirty="0" smtClean="0"/>
              <a:t>rates (including state taxes) </a:t>
            </a:r>
            <a:r>
              <a:rPr lang="en-US" dirty="0"/>
              <a:t>in the United States and several comparison countries.</a:t>
            </a:r>
          </a:p>
          <a:p>
            <a:pPr>
              <a:spcBef>
                <a:spcPts val="0"/>
              </a:spcBef>
              <a:spcAft>
                <a:spcPts val="1200"/>
              </a:spcAft>
            </a:pPr>
            <a:r>
              <a:rPr lang="en-US" dirty="0"/>
              <a:t>Many countries have been reducing their tax rates recently, in efforts to attract companies</a:t>
            </a:r>
            <a:r>
              <a:rPr lang="en-US" dirty="0" smtClean="0"/>
              <a:t>.</a:t>
            </a:r>
            <a:endParaRPr lang="en-US" dirty="0"/>
          </a:p>
        </p:txBody>
      </p:sp>
      <p:sp>
        <p:nvSpPr>
          <p:cNvPr id="12" name="Rectangle 11"/>
          <p:cNvSpPr>
            <a:spLocks noChangeArrowheads="1"/>
          </p:cNvSpPr>
          <p:nvPr/>
        </p:nvSpPr>
        <p:spPr bwMode="auto">
          <a:xfrm>
            <a:off x="152400" y="2597498"/>
            <a:ext cx="3733800" cy="3727102"/>
          </a:xfrm>
          <a:prstGeom prst="rect">
            <a:avLst/>
          </a:prstGeom>
          <a:noFill/>
          <a:ln w="9525">
            <a:noFill/>
            <a:miter lim="800000"/>
            <a:headEnd/>
            <a:tailEnd/>
          </a:ln>
        </p:spPr>
        <p:txBody>
          <a:bodyPr/>
          <a:lstStyle/>
          <a:p>
            <a:pPr>
              <a:spcBef>
                <a:spcPts val="0"/>
              </a:spcBef>
              <a:spcAft>
                <a:spcPts val="1200"/>
              </a:spcAft>
            </a:pPr>
            <a:r>
              <a:rPr lang="en-US" sz="2200" b="0" dirty="0" smtClean="0"/>
              <a:t>For example, Ireland has been able to attract some foreign companies like Microsoft, IBM, and Dell to locate facilities there.</a:t>
            </a:r>
          </a:p>
          <a:p>
            <a:pPr>
              <a:spcBef>
                <a:spcPts val="0"/>
              </a:spcBef>
              <a:spcAft>
                <a:spcPts val="1200"/>
              </a:spcAft>
            </a:pPr>
            <a:r>
              <a:rPr lang="en-US" sz="2200" dirty="0" smtClean="0"/>
              <a:t>Because of locating overseas, and for other reasons, many U.S. firms pay a marginal tax rate much lower than 40%.</a:t>
            </a:r>
            <a:endParaRPr lang="en-US" sz="2200" b="0" dirty="0" smtClean="0"/>
          </a:p>
        </p:txBody>
      </p:sp>
      <p:sp>
        <p:nvSpPr>
          <p:cNvPr id="10" name="Text Placeholder 3"/>
          <p:cNvSpPr>
            <a:spLocks noGrp="1"/>
          </p:cNvSpPr>
          <p:nvPr>
            <p:ph type="body" sz="quarter" idx="12"/>
          </p:nvPr>
        </p:nvSpPr>
        <p:spPr>
          <a:xfrm>
            <a:off x="5867400" y="5562600"/>
            <a:ext cx="2290763" cy="449263"/>
          </a:xfrm>
        </p:spPr>
        <p:txBody>
          <a:bodyPr/>
          <a:lstStyle/>
          <a:p>
            <a:r>
              <a:rPr lang="en-US" dirty="0" smtClean="0"/>
              <a:t>Corporate income tax rates around the world</a:t>
            </a:r>
            <a:endParaRPr lang="en-US" dirty="0"/>
          </a:p>
        </p:txBody>
      </p:sp>
      <p:sp>
        <p:nvSpPr>
          <p:cNvPr id="11" name="Text Placeholder 4"/>
          <p:cNvSpPr>
            <a:spLocks noGrp="1"/>
          </p:cNvSpPr>
          <p:nvPr>
            <p:ph type="body" sz="quarter" idx="13"/>
          </p:nvPr>
        </p:nvSpPr>
        <p:spPr>
          <a:xfrm>
            <a:off x="4533900" y="5562600"/>
            <a:ext cx="1352550" cy="381000"/>
          </a:xfrm>
        </p:spPr>
        <p:txBody>
          <a:bodyPr/>
          <a:lstStyle/>
          <a:p>
            <a:r>
              <a:rPr lang="en-US" dirty="0" smtClean="0"/>
              <a:t>Table 18.4</a:t>
            </a:r>
            <a:endParaRPr lang="en-US" dirty="0"/>
          </a:p>
        </p:txBody>
      </p:sp>
      <p:graphicFrame>
        <p:nvGraphicFramePr>
          <p:cNvPr id="13" name="Group 132"/>
          <p:cNvGraphicFramePr>
            <a:graphicFrameLocks/>
          </p:cNvGraphicFramePr>
          <p:nvPr>
            <p:extLst>
              <p:ext uri="{D42A27DB-BD31-4B8C-83A1-F6EECF244321}">
                <p14:modId xmlns:p14="http://schemas.microsoft.com/office/powerpoint/2010/main" val="2510900870"/>
              </p:ext>
            </p:extLst>
          </p:nvPr>
        </p:nvGraphicFramePr>
        <p:xfrm>
          <a:off x="4114800" y="2133600"/>
          <a:ext cx="4613235" cy="3352800"/>
        </p:xfrm>
        <a:graphic>
          <a:graphicData uri="http://schemas.openxmlformats.org/drawingml/2006/table">
            <a:tbl>
              <a:tblPr/>
              <a:tblGrid>
                <a:gridCol w="1818752"/>
                <a:gridCol w="1477108"/>
                <a:gridCol w="1317375"/>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Country</a:t>
                      </a:r>
                    </a:p>
                  </a:txBody>
                  <a:tcPr marL="182880"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rPr>
                        <a:t>Tax In 2000</a:t>
                      </a:r>
                      <a:endParaRPr kumimoji="0" lang="en-US" sz="1600" b="1" i="0" u="none" strike="noStrike" cap="none" normalizeH="0" baseline="0" dirty="0" smtClean="0">
                        <a:ln>
                          <a:noFill/>
                        </a:ln>
                        <a:solidFill>
                          <a:srgbClr val="0066B3"/>
                        </a:solidFill>
                        <a:effectLst/>
                        <a:latin typeface="Arial" charset="0"/>
                      </a:endParaRP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Tax In 2012</a:t>
                      </a:r>
                    </a:p>
                  </a:txBody>
                  <a:tcP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France</a:t>
                      </a:r>
                    </a:p>
                  </a:txBody>
                  <a:tcPr marL="18288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0" marR="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33%</a:t>
                      </a:r>
                    </a:p>
                  </a:txBody>
                  <a:tcPr marL="0" marR="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Germany</a:t>
                      </a: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52</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29</a:t>
                      </a:r>
                    </a:p>
                  </a:txBody>
                  <a:tcPr marL="0" marR="0" horzOverflow="overflow">
                    <a:lnL>
                      <a:noFill/>
                    </a:lnL>
                    <a:lnR cap="flat">
                      <a:noFill/>
                    </a:lnR>
                    <a:lnT>
                      <a:noFill/>
                    </a:lnT>
                    <a:lnB>
                      <a:noFill/>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Ireland</a:t>
                      </a: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24</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L="0" marR="0" horzOverflow="overflow">
                    <a:lnL>
                      <a:noFill/>
                    </a:lnL>
                    <a:lnR cap="flat">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Italy</a:t>
                      </a: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41</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31</a:t>
                      </a:r>
                    </a:p>
                  </a:txBody>
                  <a:tcPr marL="0" marR="0" horzOverflow="overflow">
                    <a:lnL>
                      <a:noFill/>
                    </a:lnL>
                    <a:lnR cap="flat">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Japan</a:t>
                      </a: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42</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38</a:t>
                      </a:r>
                    </a:p>
                  </a:txBody>
                  <a:tcPr marL="0" marR="0" horzOverflow="overflow">
                    <a:lnL>
                      <a:noFill/>
                    </a:lnL>
                    <a:lnR cap="flat">
                      <a:noFill/>
                    </a:lnR>
                    <a:lnT>
                      <a:noFill/>
                    </a:lnT>
                    <a:lnB>
                      <a:noFill/>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Spain</a:t>
                      </a: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35</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30</a:t>
                      </a:r>
                    </a:p>
                  </a:txBody>
                  <a:tcPr marL="0" marR="0" horzOverflow="overflow">
                    <a:lnL>
                      <a:noFill/>
                    </a:lnL>
                    <a:lnR cap="flat">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Sweden</a:t>
                      </a: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28</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26</a:t>
                      </a:r>
                    </a:p>
                  </a:txBody>
                  <a:tcPr marL="0" marR="0" horzOverflow="overflow">
                    <a:lnL>
                      <a:noFill/>
                    </a:lnL>
                    <a:lnR cap="flat">
                      <a:noFill/>
                    </a:lnR>
                    <a:lnT>
                      <a:noFill/>
                    </a:lnT>
                    <a:lnB>
                      <a:noFill/>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United Kingdom</a:t>
                      </a:r>
                      <a:endParaRPr kumimoji="0" lang="en-US" sz="1600" b="0" i="0" u="none" strike="noStrike" cap="none" normalizeH="0" baseline="0" dirty="0" smtClean="0">
                        <a:ln>
                          <a:noFill/>
                        </a:ln>
                        <a:solidFill>
                          <a:schemeClr val="tx1"/>
                        </a:solidFill>
                        <a:effectLst/>
                        <a:latin typeface="Arial" charset="0"/>
                      </a:endParaRPr>
                    </a:p>
                  </a:txBody>
                  <a:tcPr marL="18288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30</a:t>
                      </a:r>
                    </a:p>
                  </a:txBody>
                  <a:tcPr marL="0" marR="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24</a:t>
                      </a:r>
                    </a:p>
                  </a:txBody>
                  <a:tcPr marL="0" marR="0" horzOverflow="overflow">
                    <a:lnL>
                      <a:noFill/>
                    </a:lnL>
                    <a:lnR cap="flat">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United States</a:t>
                      </a:r>
                      <a:endParaRPr kumimoji="0" lang="en-US" sz="1600" b="0" i="0" u="none" strike="noStrike" cap="none" normalizeH="0" baseline="0" dirty="0" smtClean="0">
                        <a:ln>
                          <a:noFill/>
                        </a:ln>
                        <a:solidFill>
                          <a:schemeClr val="tx1"/>
                        </a:solidFill>
                        <a:effectLst/>
                        <a:latin typeface="Arial" charset="0"/>
                      </a:endParaRPr>
                    </a:p>
                  </a:txBody>
                  <a:tcPr marL="18288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40</a:t>
                      </a:r>
                    </a:p>
                  </a:txBody>
                  <a:tcPr marL="0"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40</a:t>
                      </a:r>
                    </a:p>
                  </a:txBody>
                  <a:tcPr marL="0" marR="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500"/>
                                        <p:tgtEl>
                                          <p:spTgt spid="12">
                                            <p:txEl>
                                              <p:pRg st="0" end="0"/>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wipe(left)">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taxes</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In selecting which taxes to use, governments take into account the following goals and principles:</a:t>
            </a:r>
          </a:p>
          <a:p>
            <a:pPr marL="342900" indent="-342900">
              <a:spcBef>
                <a:spcPts val="0"/>
              </a:spcBef>
              <a:spcAft>
                <a:spcPts val="1200"/>
              </a:spcAft>
              <a:buFont typeface="Arial" pitchFamily="34" charset="0"/>
              <a:buChar char="•"/>
            </a:pPr>
            <a:r>
              <a:rPr lang="en-US" dirty="0"/>
              <a:t>The goal of economic efficiency</a:t>
            </a:r>
          </a:p>
          <a:p>
            <a:pPr marL="342900" indent="-342900">
              <a:spcBef>
                <a:spcPts val="0"/>
              </a:spcBef>
              <a:spcAft>
                <a:spcPts val="1200"/>
              </a:spcAft>
              <a:buFont typeface="Arial" pitchFamily="34" charset="0"/>
              <a:buChar char="•"/>
            </a:pPr>
            <a:r>
              <a:rPr lang="en-US" dirty="0"/>
              <a:t>The ability-to-pay principle</a:t>
            </a:r>
          </a:p>
          <a:p>
            <a:pPr marL="342900" indent="-342900">
              <a:spcBef>
                <a:spcPts val="0"/>
              </a:spcBef>
              <a:spcAft>
                <a:spcPts val="1200"/>
              </a:spcAft>
              <a:buFont typeface="Arial" pitchFamily="34" charset="0"/>
              <a:buChar char="•"/>
            </a:pPr>
            <a:r>
              <a:rPr lang="en-US" dirty="0"/>
              <a:t>The horizontal-equity principle</a:t>
            </a:r>
          </a:p>
          <a:p>
            <a:pPr marL="342900" indent="-342900">
              <a:spcBef>
                <a:spcPts val="0"/>
              </a:spcBef>
              <a:spcAft>
                <a:spcPts val="1200"/>
              </a:spcAft>
              <a:buFont typeface="Arial" pitchFamily="34" charset="0"/>
              <a:buChar char="•"/>
            </a:pPr>
            <a:r>
              <a:rPr lang="en-US" dirty="0"/>
              <a:t>The benefits-received principle</a:t>
            </a:r>
          </a:p>
          <a:p>
            <a:pPr marL="342900" indent="-342900">
              <a:spcBef>
                <a:spcPts val="0"/>
              </a:spcBef>
              <a:spcAft>
                <a:spcPts val="1200"/>
              </a:spcAft>
              <a:buFont typeface="Arial" pitchFamily="34" charset="0"/>
              <a:buChar char="•"/>
            </a:pPr>
            <a:r>
              <a:rPr lang="en-US" dirty="0"/>
              <a:t>The goal of attaining social objectives</a:t>
            </a:r>
          </a:p>
          <a:p>
            <a:pPr>
              <a:spcBef>
                <a:spcPts val="0"/>
              </a:spcBef>
              <a:spcAft>
                <a:spcPts val="1200"/>
              </a:spcAft>
            </a:pPr>
            <a:endParaRPr lang="en-US" dirty="0" smtClean="0"/>
          </a:p>
          <a:p>
            <a:pPr>
              <a:spcBef>
                <a:spcPts val="0"/>
              </a:spcBef>
              <a:spcAft>
                <a:spcPts val="1200"/>
              </a:spcAft>
            </a:pPr>
            <a:r>
              <a:rPr lang="en-US" dirty="0" smtClean="0"/>
              <a:t>Each </a:t>
            </a:r>
            <a:r>
              <a:rPr lang="en-US" dirty="0"/>
              <a:t>of these suggest different combinations and levels of taxes.</a:t>
            </a:r>
          </a:p>
          <a:p>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economic efficiency</a:t>
            </a:r>
            <a:endParaRPr lang="en-US" dirty="0"/>
          </a:p>
        </p:txBody>
      </p:sp>
      <p:sp>
        <p:nvSpPr>
          <p:cNvPr id="3" name="Text Placeholder 2"/>
          <p:cNvSpPr>
            <a:spLocks noGrp="1"/>
          </p:cNvSpPr>
          <p:nvPr>
            <p:ph type="body" sz="quarter" idx="11"/>
          </p:nvPr>
        </p:nvSpPr>
        <p:spPr>
          <a:xfrm>
            <a:off x="152400" y="838200"/>
            <a:ext cx="8839200" cy="2514600"/>
          </a:xfrm>
        </p:spPr>
        <p:txBody>
          <a:bodyPr/>
          <a:lstStyle/>
          <a:p>
            <a:pPr>
              <a:spcAft>
                <a:spcPts val="0"/>
              </a:spcAft>
            </a:pPr>
            <a:r>
              <a:rPr lang="en-US" dirty="0"/>
              <a:t>In the tax literature, deadweight loss resulting from a tax is known as </a:t>
            </a:r>
            <a:r>
              <a:rPr lang="en-US" b="1" i="1" dirty="0"/>
              <a:t>excess burden</a:t>
            </a:r>
            <a:r>
              <a:rPr lang="en-US" dirty="0"/>
              <a:t>.</a:t>
            </a:r>
          </a:p>
          <a:p>
            <a:pPr>
              <a:spcAft>
                <a:spcPts val="0"/>
              </a:spcAft>
            </a:pPr>
            <a:r>
              <a:rPr lang="en-US" b="1" dirty="0"/>
              <a:t>Excess burden</a:t>
            </a:r>
            <a:r>
              <a:rPr lang="en-US" dirty="0"/>
              <a:t>: A measure of the efficiency loss to the economy that results from a tax </a:t>
            </a:r>
            <a:r>
              <a:rPr lang="en-US" dirty="0" smtClean="0"/>
              <a:t>having</a:t>
            </a:r>
            <a:br>
              <a:rPr lang="en-US" dirty="0" smtClean="0"/>
            </a:br>
            <a:r>
              <a:rPr lang="en-US" dirty="0" smtClean="0"/>
              <a:t>reduced the quantity </a:t>
            </a:r>
            <a:r>
              <a:rPr lang="en-US" dirty="0"/>
              <a:t>of </a:t>
            </a:r>
            <a:r>
              <a:rPr lang="en-US" dirty="0" smtClean="0"/>
              <a:t>a</a:t>
            </a:r>
            <a:br>
              <a:rPr lang="en-US" dirty="0" smtClean="0"/>
            </a:br>
            <a:r>
              <a:rPr lang="en-US" dirty="0" smtClean="0"/>
              <a:t>good produced; also</a:t>
            </a:r>
            <a:br>
              <a:rPr lang="en-US" dirty="0" smtClean="0"/>
            </a:br>
            <a:r>
              <a:rPr lang="en-US" dirty="0" smtClean="0"/>
              <a:t>known as deadweight </a:t>
            </a:r>
            <a:r>
              <a:rPr lang="en-US" dirty="0"/>
              <a:t>loss</a:t>
            </a:r>
            <a:r>
              <a:rPr lang="en-US" dirty="0" smtClean="0"/>
              <a:t>.</a:t>
            </a:r>
            <a:endParaRPr lang="en-US" dirty="0"/>
          </a:p>
        </p:txBody>
      </p:sp>
      <p:sp>
        <p:nvSpPr>
          <p:cNvPr id="7" name="Text Placeholder 2"/>
          <p:cNvSpPr txBox="1">
            <a:spLocks/>
          </p:cNvSpPr>
          <p:nvPr/>
        </p:nvSpPr>
        <p:spPr>
          <a:xfrm>
            <a:off x="152400" y="3352800"/>
            <a:ext cx="2514600" cy="3276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dirty="0"/>
              <a:t>A desirable feature of tax system is to have low amounts of excess burden. as deadweight loss. The figure shows excess burden from a sales tax.</a:t>
            </a:r>
          </a:p>
        </p:txBody>
      </p:sp>
      <p:sp>
        <p:nvSpPr>
          <p:cNvPr id="4" name="Text Placeholder 3"/>
          <p:cNvSpPr>
            <a:spLocks noGrp="1"/>
          </p:cNvSpPr>
          <p:nvPr>
            <p:ph type="body" sz="quarter" idx="12"/>
          </p:nvPr>
        </p:nvSpPr>
        <p:spPr>
          <a:xfrm>
            <a:off x="5867400" y="6248400"/>
            <a:ext cx="2290763" cy="449263"/>
          </a:xfrm>
        </p:spPr>
        <p:txBody>
          <a:bodyPr/>
          <a:lstStyle/>
          <a:p>
            <a:r>
              <a:rPr lang="en-US" dirty="0" smtClean="0"/>
              <a:t>The efficiency loss from a sales tax</a:t>
            </a:r>
            <a:endParaRPr lang="en-US" dirty="0"/>
          </a:p>
        </p:txBody>
      </p:sp>
      <p:sp>
        <p:nvSpPr>
          <p:cNvPr id="5" name="Text Placeholder 4"/>
          <p:cNvSpPr>
            <a:spLocks noGrp="1"/>
          </p:cNvSpPr>
          <p:nvPr>
            <p:ph type="body" sz="quarter" idx="13"/>
          </p:nvPr>
        </p:nvSpPr>
        <p:spPr>
          <a:xfrm>
            <a:off x="4533900" y="6248400"/>
            <a:ext cx="1352550" cy="381000"/>
          </a:xfrm>
        </p:spPr>
        <p:txBody>
          <a:bodyPr/>
          <a:lstStyle/>
          <a:p>
            <a:r>
              <a:rPr lang="en-US" dirty="0" smtClean="0"/>
              <a:t>Figure 18.3</a:t>
            </a:r>
            <a:endParaRPr lang="en-US" dirty="0"/>
          </a:p>
        </p:txBody>
      </p:sp>
      <p:pic>
        <p:nvPicPr>
          <p:cNvPr id="8" name="Picture 22" descr="Fig18-3-8"/>
          <p:cNvPicPr>
            <a:picLocks noChangeAspect="1" noChangeArrowheads="1"/>
          </p:cNvPicPr>
          <p:nvPr/>
        </p:nvPicPr>
        <p:blipFill>
          <a:blip r:embed="rId3"/>
          <a:srcRect/>
          <a:stretch>
            <a:fillRect/>
          </a:stretch>
        </p:blipFill>
        <p:spPr bwMode="auto">
          <a:xfrm>
            <a:off x="2760017" y="2057400"/>
            <a:ext cx="6267450" cy="4248150"/>
          </a:xfrm>
          <a:prstGeom prst="rect">
            <a:avLst/>
          </a:prstGeom>
          <a:noFill/>
          <a:ln w="9525">
            <a:noFill/>
            <a:miter lim="800000"/>
            <a:headEnd/>
            <a:tailEnd/>
          </a:ln>
        </p:spPr>
      </p:pic>
      <p:pic>
        <p:nvPicPr>
          <p:cNvPr id="9" name="Picture 21" descr="Fig18-3-7"/>
          <p:cNvPicPr>
            <a:picLocks noChangeAspect="1" noChangeArrowheads="1"/>
          </p:cNvPicPr>
          <p:nvPr/>
        </p:nvPicPr>
        <p:blipFill>
          <a:blip r:embed="rId4"/>
          <a:srcRect/>
          <a:stretch>
            <a:fillRect/>
          </a:stretch>
        </p:blipFill>
        <p:spPr bwMode="auto">
          <a:xfrm>
            <a:off x="2789996" y="2070519"/>
            <a:ext cx="6267450" cy="4248150"/>
          </a:xfrm>
          <a:prstGeom prst="rect">
            <a:avLst/>
          </a:prstGeom>
          <a:noFill/>
          <a:ln w="9525">
            <a:noFill/>
            <a:miter lim="800000"/>
            <a:headEnd/>
            <a:tailEnd/>
          </a:ln>
        </p:spPr>
      </p:pic>
      <p:pic>
        <p:nvPicPr>
          <p:cNvPr id="10" name="Picture 15" descr="Fig18-3-1"/>
          <p:cNvPicPr>
            <a:picLocks noChangeAspect="1" noChangeArrowheads="1"/>
          </p:cNvPicPr>
          <p:nvPr/>
        </p:nvPicPr>
        <p:blipFill>
          <a:blip r:embed="rId5"/>
          <a:srcRect/>
          <a:stretch>
            <a:fillRect/>
          </a:stretch>
        </p:blipFill>
        <p:spPr bwMode="auto">
          <a:xfrm>
            <a:off x="2789996" y="2070519"/>
            <a:ext cx="6267450" cy="4248150"/>
          </a:xfrm>
          <a:prstGeom prst="rect">
            <a:avLst/>
          </a:prstGeom>
          <a:noFill/>
          <a:ln w="9525">
            <a:noFill/>
            <a:miter lim="800000"/>
            <a:headEnd/>
            <a:tailEnd/>
          </a:ln>
        </p:spPr>
      </p:pic>
      <p:pic>
        <p:nvPicPr>
          <p:cNvPr id="11" name="Picture 16" descr="Fig18-3-2"/>
          <p:cNvPicPr>
            <a:picLocks noChangeAspect="1" noChangeArrowheads="1"/>
          </p:cNvPicPr>
          <p:nvPr/>
        </p:nvPicPr>
        <p:blipFill>
          <a:blip r:embed="rId6"/>
          <a:srcRect/>
          <a:stretch>
            <a:fillRect/>
          </a:stretch>
        </p:blipFill>
        <p:spPr bwMode="auto">
          <a:xfrm>
            <a:off x="2789996" y="2070519"/>
            <a:ext cx="6267450" cy="4248150"/>
          </a:xfrm>
          <a:prstGeom prst="rect">
            <a:avLst/>
          </a:prstGeom>
          <a:noFill/>
          <a:ln w="9525">
            <a:noFill/>
            <a:miter lim="800000"/>
            <a:headEnd/>
            <a:tailEnd/>
          </a:ln>
        </p:spPr>
      </p:pic>
      <p:pic>
        <p:nvPicPr>
          <p:cNvPr id="12" name="Picture 17" descr="Fig18-3-3"/>
          <p:cNvPicPr>
            <a:picLocks noChangeAspect="1" noChangeArrowheads="1"/>
          </p:cNvPicPr>
          <p:nvPr/>
        </p:nvPicPr>
        <p:blipFill>
          <a:blip r:embed="rId7"/>
          <a:srcRect/>
          <a:stretch>
            <a:fillRect/>
          </a:stretch>
        </p:blipFill>
        <p:spPr bwMode="auto">
          <a:xfrm>
            <a:off x="2789996" y="2070519"/>
            <a:ext cx="6267450" cy="4248150"/>
          </a:xfrm>
          <a:prstGeom prst="rect">
            <a:avLst/>
          </a:prstGeom>
          <a:noFill/>
          <a:ln w="9525">
            <a:noFill/>
            <a:miter lim="800000"/>
            <a:headEnd/>
            <a:tailEnd/>
          </a:ln>
        </p:spPr>
      </p:pic>
      <p:pic>
        <p:nvPicPr>
          <p:cNvPr id="13" name="Picture 18" descr="Fig18-3-4"/>
          <p:cNvPicPr>
            <a:picLocks noChangeAspect="1" noChangeArrowheads="1"/>
          </p:cNvPicPr>
          <p:nvPr/>
        </p:nvPicPr>
        <p:blipFill>
          <a:blip r:embed="rId8"/>
          <a:srcRect/>
          <a:stretch>
            <a:fillRect/>
          </a:stretch>
        </p:blipFill>
        <p:spPr bwMode="auto">
          <a:xfrm>
            <a:off x="2789996" y="2070519"/>
            <a:ext cx="6267450" cy="4248150"/>
          </a:xfrm>
          <a:prstGeom prst="rect">
            <a:avLst/>
          </a:prstGeom>
          <a:noFill/>
          <a:ln w="9525">
            <a:noFill/>
            <a:miter lim="800000"/>
            <a:headEnd/>
            <a:tailEnd/>
          </a:ln>
        </p:spPr>
      </p:pic>
      <p:pic>
        <p:nvPicPr>
          <p:cNvPr id="14" name="Picture 19" descr="Fig18-3-5"/>
          <p:cNvPicPr>
            <a:picLocks noChangeAspect="1" noChangeArrowheads="1"/>
          </p:cNvPicPr>
          <p:nvPr/>
        </p:nvPicPr>
        <p:blipFill>
          <a:blip r:embed="rId9"/>
          <a:srcRect/>
          <a:stretch>
            <a:fillRect/>
          </a:stretch>
        </p:blipFill>
        <p:spPr bwMode="auto">
          <a:xfrm>
            <a:off x="2789996" y="2070519"/>
            <a:ext cx="6267450" cy="4248150"/>
          </a:xfrm>
          <a:prstGeom prst="rect">
            <a:avLst/>
          </a:prstGeom>
          <a:noFill/>
          <a:ln w="9525">
            <a:noFill/>
            <a:miter lim="800000"/>
            <a:headEnd/>
            <a:tailEnd/>
          </a:ln>
        </p:spPr>
      </p:pic>
      <p:pic>
        <p:nvPicPr>
          <p:cNvPr id="15" name="Picture 20" descr="Fig18-3-6"/>
          <p:cNvPicPr>
            <a:picLocks noChangeAspect="1" noChangeArrowheads="1"/>
          </p:cNvPicPr>
          <p:nvPr/>
        </p:nvPicPr>
        <p:blipFill>
          <a:blip r:embed="rId10"/>
          <a:srcRect/>
          <a:stretch>
            <a:fillRect/>
          </a:stretch>
        </p:blipFill>
        <p:spPr bwMode="auto">
          <a:xfrm>
            <a:off x="2789996" y="2070519"/>
            <a:ext cx="6267450" cy="4248150"/>
          </a:xfrm>
          <a:prstGeom prst="rect">
            <a:avLst/>
          </a:prstGeom>
          <a:noFill/>
          <a:ln w="9525">
            <a:noFill/>
            <a:miter lim="800000"/>
            <a:headEnd/>
            <a:tailEnd/>
          </a:ln>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0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1000"/>
                                        <p:tgtEl>
                                          <p:spTgt spid="14"/>
                                        </p:tgtEl>
                                      </p:cBhvr>
                                    </p:animEffect>
                                  </p:childTnLst>
                                </p:cTn>
                              </p:par>
                              <p:par>
                                <p:cTn id="35" presetID="22" presetClass="entr" presetSubtype="2"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1000"/>
                                        <p:tgtEl>
                                          <p:spTgt spid="15"/>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size of excess burden</a:t>
            </a:r>
            <a:endParaRPr lang="en-US" dirty="0"/>
          </a:p>
        </p:txBody>
      </p:sp>
      <p:sp>
        <p:nvSpPr>
          <p:cNvPr id="3" name="Text Placeholder 2"/>
          <p:cNvSpPr>
            <a:spLocks noGrp="1"/>
          </p:cNvSpPr>
          <p:nvPr>
            <p:ph type="body" sz="quarter" idx="11"/>
          </p:nvPr>
        </p:nvSpPr>
        <p:spPr>
          <a:xfrm>
            <a:off x="152400" y="838200"/>
            <a:ext cx="8839200" cy="1676400"/>
          </a:xfrm>
        </p:spPr>
        <p:txBody>
          <a:bodyPr/>
          <a:lstStyle/>
          <a:p>
            <a:pPr>
              <a:spcBef>
                <a:spcPts val="0"/>
              </a:spcBef>
              <a:spcAft>
                <a:spcPts val="1200"/>
              </a:spcAft>
            </a:pPr>
            <a:r>
              <a:rPr lang="en-US" dirty="0"/>
              <a:t>Excess burden will be large relative to the tax revenues if the quantity changes a lot in response to the tax.</a:t>
            </a:r>
          </a:p>
          <a:p>
            <a:pPr>
              <a:spcBef>
                <a:spcPts val="0"/>
              </a:spcBef>
              <a:spcAft>
                <a:spcPts val="1200"/>
              </a:spcAft>
            </a:pPr>
            <a:r>
              <a:rPr lang="en-US" dirty="0"/>
              <a:t>This relates to the elasticity of supply and demand: high </a:t>
            </a:r>
            <a:r>
              <a:rPr lang="en-US" dirty="0" err="1"/>
              <a:t>elasticities</a:t>
            </a:r>
            <a:r>
              <a:rPr lang="en-US" dirty="0"/>
              <a:t> lead to high excess burdens.</a:t>
            </a:r>
          </a:p>
        </p:txBody>
      </p:sp>
      <p:sp>
        <p:nvSpPr>
          <p:cNvPr id="7" name="Text Placeholder 2"/>
          <p:cNvSpPr txBox="1">
            <a:spLocks/>
          </p:cNvSpPr>
          <p:nvPr/>
        </p:nvSpPr>
        <p:spPr>
          <a:xfrm>
            <a:off x="152400" y="2514600"/>
            <a:ext cx="2637596" cy="4114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dirty="0"/>
              <a:t>Economists are especially concerned about whether high tax rates on income lead people to work less. For example, in Europe, tax rates on income are high, and people work less than in America.</a:t>
            </a:r>
          </a:p>
        </p:txBody>
      </p:sp>
      <p:sp>
        <p:nvSpPr>
          <p:cNvPr id="4" name="Text Placeholder 3"/>
          <p:cNvSpPr>
            <a:spLocks noGrp="1"/>
          </p:cNvSpPr>
          <p:nvPr>
            <p:ph type="body" sz="quarter" idx="12"/>
          </p:nvPr>
        </p:nvSpPr>
        <p:spPr>
          <a:xfrm>
            <a:off x="5867400" y="6248400"/>
            <a:ext cx="2290763" cy="449263"/>
          </a:xfrm>
        </p:spPr>
        <p:txBody>
          <a:bodyPr/>
          <a:lstStyle/>
          <a:p>
            <a:r>
              <a:rPr lang="en-US" dirty="0" smtClean="0"/>
              <a:t>The efficiency loss from a sales tax</a:t>
            </a:r>
            <a:endParaRPr lang="en-US" dirty="0"/>
          </a:p>
        </p:txBody>
      </p:sp>
      <p:sp>
        <p:nvSpPr>
          <p:cNvPr id="5" name="Text Placeholder 4"/>
          <p:cNvSpPr>
            <a:spLocks noGrp="1"/>
          </p:cNvSpPr>
          <p:nvPr>
            <p:ph type="body" sz="quarter" idx="13"/>
          </p:nvPr>
        </p:nvSpPr>
        <p:spPr>
          <a:xfrm>
            <a:off x="4533900" y="6248400"/>
            <a:ext cx="1352550" cy="381000"/>
          </a:xfrm>
        </p:spPr>
        <p:txBody>
          <a:bodyPr/>
          <a:lstStyle/>
          <a:p>
            <a:r>
              <a:rPr lang="en-US" dirty="0" smtClean="0"/>
              <a:t>Figure 18.3</a:t>
            </a:r>
            <a:endParaRPr lang="en-US" dirty="0"/>
          </a:p>
        </p:txBody>
      </p:sp>
      <p:pic>
        <p:nvPicPr>
          <p:cNvPr id="8" name="Picture 22" descr="Fig18-3-8"/>
          <p:cNvPicPr>
            <a:picLocks noChangeAspect="1" noChangeArrowheads="1"/>
          </p:cNvPicPr>
          <p:nvPr/>
        </p:nvPicPr>
        <p:blipFill>
          <a:blip r:embed="rId2"/>
          <a:srcRect/>
          <a:stretch>
            <a:fillRect/>
          </a:stretch>
        </p:blipFill>
        <p:spPr bwMode="auto">
          <a:xfrm>
            <a:off x="2760017" y="2057400"/>
            <a:ext cx="6267450" cy="4248150"/>
          </a:xfrm>
          <a:prstGeom prst="rect">
            <a:avLst/>
          </a:prstGeom>
          <a:noFill/>
          <a:ln w="9525">
            <a:noFill/>
            <a:miter lim="800000"/>
            <a:headEnd/>
            <a:tailEnd/>
          </a:ln>
        </p:spPr>
      </p:pic>
      <p:pic>
        <p:nvPicPr>
          <p:cNvPr id="9" name="Picture 21" descr="Fig18-3-7"/>
          <p:cNvPicPr>
            <a:picLocks noChangeAspect="1" noChangeArrowheads="1"/>
          </p:cNvPicPr>
          <p:nvPr/>
        </p:nvPicPr>
        <p:blipFill>
          <a:blip r:embed="rId3"/>
          <a:srcRect/>
          <a:stretch>
            <a:fillRect/>
          </a:stretch>
        </p:blipFill>
        <p:spPr bwMode="auto">
          <a:xfrm>
            <a:off x="2789996" y="2070519"/>
            <a:ext cx="6267450" cy="4248150"/>
          </a:xfrm>
          <a:prstGeom prst="rect">
            <a:avLst/>
          </a:prstGeom>
          <a:noFill/>
          <a:ln w="9525">
            <a:noFill/>
            <a:miter lim="800000"/>
            <a:headEnd/>
            <a:tailEnd/>
          </a:ln>
        </p:spPr>
      </p:pic>
      <p:pic>
        <p:nvPicPr>
          <p:cNvPr id="10" name="Picture 15" descr="Fig18-3-1"/>
          <p:cNvPicPr>
            <a:picLocks noChangeAspect="1" noChangeArrowheads="1"/>
          </p:cNvPicPr>
          <p:nvPr/>
        </p:nvPicPr>
        <p:blipFill>
          <a:blip r:embed="rId4"/>
          <a:srcRect/>
          <a:stretch>
            <a:fillRect/>
          </a:stretch>
        </p:blipFill>
        <p:spPr bwMode="auto">
          <a:xfrm>
            <a:off x="2789996" y="2070519"/>
            <a:ext cx="6267450" cy="4248150"/>
          </a:xfrm>
          <a:prstGeom prst="rect">
            <a:avLst/>
          </a:prstGeom>
          <a:noFill/>
          <a:ln w="9525">
            <a:noFill/>
            <a:miter lim="800000"/>
            <a:headEnd/>
            <a:tailEnd/>
          </a:ln>
        </p:spPr>
      </p:pic>
      <p:pic>
        <p:nvPicPr>
          <p:cNvPr id="11" name="Picture 16" descr="Fig18-3-2"/>
          <p:cNvPicPr>
            <a:picLocks noChangeAspect="1" noChangeArrowheads="1"/>
          </p:cNvPicPr>
          <p:nvPr/>
        </p:nvPicPr>
        <p:blipFill>
          <a:blip r:embed="rId5"/>
          <a:srcRect/>
          <a:stretch>
            <a:fillRect/>
          </a:stretch>
        </p:blipFill>
        <p:spPr bwMode="auto">
          <a:xfrm>
            <a:off x="2789996" y="2070519"/>
            <a:ext cx="6267450" cy="4248150"/>
          </a:xfrm>
          <a:prstGeom prst="rect">
            <a:avLst/>
          </a:prstGeom>
          <a:noFill/>
          <a:ln w="9525">
            <a:noFill/>
            <a:miter lim="800000"/>
            <a:headEnd/>
            <a:tailEnd/>
          </a:ln>
        </p:spPr>
      </p:pic>
      <p:pic>
        <p:nvPicPr>
          <p:cNvPr id="12" name="Picture 17" descr="Fig18-3-3"/>
          <p:cNvPicPr>
            <a:picLocks noChangeAspect="1" noChangeArrowheads="1"/>
          </p:cNvPicPr>
          <p:nvPr/>
        </p:nvPicPr>
        <p:blipFill>
          <a:blip r:embed="rId6"/>
          <a:srcRect/>
          <a:stretch>
            <a:fillRect/>
          </a:stretch>
        </p:blipFill>
        <p:spPr bwMode="auto">
          <a:xfrm>
            <a:off x="2789996" y="2070519"/>
            <a:ext cx="6267450" cy="4248150"/>
          </a:xfrm>
          <a:prstGeom prst="rect">
            <a:avLst/>
          </a:prstGeom>
          <a:noFill/>
          <a:ln w="9525">
            <a:noFill/>
            <a:miter lim="800000"/>
            <a:headEnd/>
            <a:tailEnd/>
          </a:ln>
        </p:spPr>
      </p:pic>
      <p:pic>
        <p:nvPicPr>
          <p:cNvPr id="13" name="Picture 18" descr="Fig18-3-4"/>
          <p:cNvPicPr>
            <a:picLocks noChangeAspect="1" noChangeArrowheads="1"/>
          </p:cNvPicPr>
          <p:nvPr/>
        </p:nvPicPr>
        <p:blipFill>
          <a:blip r:embed="rId7"/>
          <a:srcRect/>
          <a:stretch>
            <a:fillRect/>
          </a:stretch>
        </p:blipFill>
        <p:spPr bwMode="auto">
          <a:xfrm>
            <a:off x="2789996" y="2070519"/>
            <a:ext cx="6267450" cy="4248150"/>
          </a:xfrm>
          <a:prstGeom prst="rect">
            <a:avLst/>
          </a:prstGeom>
          <a:noFill/>
          <a:ln w="9525">
            <a:noFill/>
            <a:miter lim="800000"/>
            <a:headEnd/>
            <a:tailEnd/>
          </a:ln>
        </p:spPr>
      </p:pic>
      <p:pic>
        <p:nvPicPr>
          <p:cNvPr id="14" name="Picture 19" descr="Fig18-3-5"/>
          <p:cNvPicPr>
            <a:picLocks noChangeAspect="1" noChangeArrowheads="1"/>
          </p:cNvPicPr>
          <p:nvPr/>
        </p:nvPicPr>
        <p:blipFill>
          <a:blip r:embed="rId8"/>
          <a:srcRect/>
          <a:stretch>
            <a:fillRect/>
          </a:stretch>
        </p:blipFill>
        <p:spPr bwMode="auto">
          <a:xfrm>
            <a:off x="2789996" y="2070519"/>
            <a:ext cx="6267450" cy="4248150"/>
          </a:xfrm>
          <a:prstGeom prst="rect">
            <a:avLst/>
          </a:prstGeom>
          <a:noFill/>
          <a:ln w="9525">
            <a:noFill/>
            <a:miter lim="800000"/>
            <a:headEnd/>
            <a:tailEnd/>
          </a:ln>
        </p:spPr>
      </p:pic>
      <p:pic>
        <p:nvPicPr>
          <p:cNvPr id="15" name="Picture 20" descr="Fig18-3-6"/>
          <p:cNvPicPr>
            <a:picLocks noChangeAspect="1" noChangeArrowheads="1"/>
          </p:cNvPicPr>
          <p:nvPr/>
        </p:nvPicPr>
        <p:blipFill>
          <a:blip r:embed="rId9"/>
          <a:srcRect/>
          <a:stretch>
            <a:fillRect/>
          </a:stretch>
        </p:blipFill>
        <p:spPr bwMode="auto">
          <a:xfrm>
            <a:off x="2789996" y="2070519"/>
            <a:ext cx="6267450" cy="4248150"/>
          </a:xfrm>
          <a:prstGeom prst="rect">
            <a:avLst/>
          </a:prstGeom>
          <a:noFill/>
          <a:ln w="9525">
            <a:noFill/>
            <a:miter lim="800000"/>
            <a:headEnd/>
            <a:tailEnd/>
          </a:ln>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ability-to-pay principle</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The </a:t>
            </a:r>
            <a:r>
              <a:rPr lang="en-US" i="1" dirty="0"/>
              <a:t>ability-to-pay</a:t>
            </a:r>
            <a:r>
              <a:rPr lang="en-US" dirty="0"/>
              <a:t> </a:t>
            </a:r>
            <a:r>
              <a:rPr lang="en-US" i="1" dirty="0"/>
              <a:t>principle</a:t>
            </a:r>
            <a:r>
              <a:rPr lang="en-US" dirty="0"/>
              <a:t> holds that revenue from taxes ought to mostly be paid by the rich—that is, those who have a higher ability to pay.</a:t>
            </a:r>
          </a:p>
          <a:p>
            <a:pPr marL="342900" indent="-342900">
              <a:spcBef>
                <a:spcPts val="0"/>
              </a:spcBef>
              <a:spcAft>
                <a:spcPts val="1200"/>
              </a:spcAft>
              <a:buFont typeface="Arial" panose="020B0604020202020204" pitchFamily="34" charset="0"/>
              <a:buChar char="•"/>
            </a:pPr>
            <a:r>
              <a:rPr lang="en-US" dirty="0"/>
              <a:t>In practice, this means that people with higher </a:t>
            </a:r>
            <a:r>
              <a:rPr lang="en-US" i="1" dirty="0"/>
              <a:t>incomes</a:t>
            </a:r>
            <a:r>
              <a:rPr lang="en-US" dirty="0"/>
              <a:t> end up paying more taxes, a concept known as </a:t>
            </a:r>
            <a:r>
              <a:rPr lang="en-US" i="1" dirty="0"/>
              <a:t>vertical equity</a:t>
            </a:r>
            <a:r>
              <a:rPr lang="en-US" dirty="0" smtClean="0"/>
              <a:t>.</a:t>
            </a:r>
          </a:p>
          <a:p>
            <a:pPr marL="342900" indent="-342900">
              <a:spcBef>
                <a:spcPts val="0"/>
              </a:spcBef>
              <a:spcAft>
                <a:spcPts val="1200"/>
              </a:spcAft>
              <a:buFont typeface="Arial" panose="020B0604020202020204" pitchFamily="34" charset="0"/>
              <a:buChar char="•"/>
            </a:pPr>
            <a:r>
              <a:rPr lang="en-US" dirty="0" smtClean="0"/>
              <a:t>Income and wealth do correlate, but not perfectly.</a:t>
            </a:r>
            <a:endParaRPr lang="en-US" dirty="0"/>
          </a:p>
          <a:p>
            <a:pPr>
              <a:spcBef>
                <a:spcPts val="0"/>
              </a:spcBef>
              <a:spcAft>
                <a:spcPts val="1200"/>
              </a:spcAft>
            </a:pPr>
            <a:endParaRPr lang="en-US" dirty="0" smtClean="0"/>
          </a:p>
          <a:p>
            <a:pPr>
              <a:spcBef>
                <a:spcPts val="0"/>
              </a:spcBef>
              <a:spcAft>
                <a:spcPts val="1200"/>
              </a:spcAft>
            </a:pPr>
            <a:r>
              <a:rPr lang="en-US" dirty="0" smtClean="0"/>
              <a:t>Income </a:t>
            </a:r>
            <a:r>
              <a:rPr lang="en-US" dirty="0"/>
              <a:t>taxes are progressive, reflecting the ability-to-pay principle.</a:t>
            </a:r>
          </a:p>
          <a:p>
            <a:pPr marL="342900" indent="-342900">
              <a:spcBef>
                <a:spcPts val="0"/>
              </a:spcBef>
              <a:spcAft>
                <a:spcPts val="1200"/>
              </a:spcAft>
              <a:buFont typeface="Arial" panose="020B0604020202020204" pitchFamily="34" charset="0"/>
              <a:buChar char="•"/>
            </a:pPr>
            <a:r>
              <a:rPr lang="en-US" dirty="0"/>
              <a:t>However sales taxes are regressive, since consumption constitutes a larger proportion of income for the poor than the rich; so these go against the ability-to-pay principle</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should government play?</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So far, we have seen relatively limited evidence for government intervention in markets. Governments have been able to reduce deadweight loss (improve economic efficiency) by</a:t>
            </a:r>
            <a:r>
              <a:rPr lang="en-US" dirty="0"/>
              <a:t>:</a:t>
            </a:r>
          </a:p>
          <a:p>
            <a:pPr marL="342900" indent="-342900">
              <a:spcBef>
                <a:spcPts val="0"/>
              </a:spcBef>
              <a:spcAft>
                <a:spcPts val="1200"/>
              </a:spcAft>
              <a:buFont typeface="Arial" pitchFamily="34" charset="0"/>
              <a:buChar char="•"/>
            </a:pPr>
            <a:r>
              <a:rPr lang="en-US" dirty="0" smtClean="0"/>
              <a:t>Ensuring public goods are provided</a:t>
            </a:r>
            <a:endParaRPr lang="en-US" dirty="0"/>
          </a:p>
          <a:p>
            <a:pPr marL="342900" indent="-342900">
              <a:spcBef>
                <a:spcPts val="0"/>
              </a:spcBef>
              <a:spcAft>
                <a:spcPts val="1200"/>
              </a:spcAft>
              <a:buFont typeface="Arial" pitchFamily="34" charset="0"/>
              <a:buChar char="•"/>
            </a:pPr>
            <a:r>
              <a:rPr lang="en-US" dirty="0" smtClean="0"/>
              <a:t>Regulating markets with few firms</a:t>
            </a:r>
            <a:endParaRPr lang="en-US" dirty="0"/>
          </a:p>
          <a:p>
            <a:pPr marL="342900" indent="-342900">
              <a:spcBef>
                <a:spcPts val="0"/>
              </a:spcBef>
              <a:spcAft>
                <a:spcPts val="1200"/>
              </a:spcAft>
              <a:buFont typeface="Arial" pitchFamily="34" charset="0"/>
              <a:buChar char="•"/>
            </a:pPr>
            <a:r>
              <a:rPr lang="en-US" dirty="0" smtClean="0"/>
              <a:t>Altering the quantity traded in the presence of externalities</a:t>
            </a:r>
            <a:endParaRPr lang="en-US" dirty="0"/>
          </a:p>
          <a:p>
            <a:pPr>
              <a:spcBef>
                <a:spcPts val="0"/>
              </a:spcBef>
              <a:spcAft>
                <a:spcPts val="1200"/>
              </a:spcAft>
            </a:pPr>
            <a:endParaRPr lang="en-US" dirty="0" smtClean="0"/>
          </a:p>
          <a:p>
            <a:pPr>
              <a:spcBef>
                <a:spcPts val="0"/>
              </a:spcBef>
              <a:spcAft>
                <a:spcPts val="1200"/>
              </a:spcAft>
            </a:pPr>
            <a:r>
              <a:rPr lang="en-US" dirty="0" smtClean="0"/>
              <a:t>But how can we tell what government should do, for example</a:t>
            </a:r>
            <a:r>
              <a:rPr lang="en-US" dirty="0"/>
              <a:t>:</a:t>
            </a:r>
          </a:p>
          <a:p>
            <a:pPr marL="342900" indent="-342900">
              <a:spcBef>
                <a:spcPts val="0"/>
              </a:spcBef>
              <a:spcAft>
                <a:spcPts val="1200"/>
              </a:spcAft>
              <a:buFont typeface="Arial" pitchFamily="34" charset="0"/>
              <a:buChar char="•"/>
            </a:pPr>
            <a:r>
              <a:rPr lang="en-US" dirty="0" smtClean="0"/>
              <a:t>When choosing between competing public projects</a:t>
            </a:r>
            <a:r>
              <a:rPr lang="en-US" dirty="0"/>
              <a:t>?</a:t>
            </a:r>
          </a:p>
          <a:p>
            <a:pPr marL="342900" indent="-342900">
              <a:spcBef>
                <a:spcPts val="0"/>
              </a:spcBef>
              <a:spcAft>
                <a:spcPts val="1200"/>
              </a:spcAft>
              <a:buFont typeface="Arial" pitchFamily="34" charset="0"/>
              <a:buChar char="•"/>
            </a:pPr>
            <a:r>
              <a:rPr lang="en-US" dirty="0" smtClean="0"/>
              <a:t>When deciding </a:t>
            </a:r>
            <a:r>
              <a:rPr lang="en-US" i="1" dirty="0" smtClean="0"/>
              <a:t>who</a:t>
            </a:r>
            <a:r>
              <a:rPr lang="en-US" dirty="0" smtClean="0"/>
              <a:t> to tax</a:t>
            </a:r>
            <a:r>
              <a:rPr lang="en-US" dirty="0"/>
              <a:t>?</a:t>
            </a:r>
          </a:p>
          <a:p>
            <a:pPr>
              <a:spcBef>
                <a:spcPts val="0"/>
              </a:spcBef>
              <a:spcAft>
                <a:spcPts val="1200"/>
              </a:spcAft>
            </a:pPr>
            <a:endParaRPr lang="en-US" dirty="0" smtClean="0"/>
          </a:p>
          <a:p>
            <a:pPr>
              <a:spcBef>
                <a:spcPts val="0"/>
              </a:spcBef>
              <a:spcAft>
                <a:spcPts val="1200"/>
              </a:spcAft>
            </a:pPr>
            <a:r>
              <a:rPr lang="en-US" dirty="0" smtClean="0"/>
              <a:t>We will study these types of questions in this chapter.</a:t>
            </a:r>
            <a:endParaRPr lang="en-US" dirty="0"/>
          </a:p>
        </p:txBody>
      </p:sp>
    </p:spTree>
    <p:extLst>
      <p:ext uri="{BB962C8B-B14F-4D97-AF65-F5344CB8AC3E}">
        <p14:creationId xmlns:p14="http://schemas.microsoft.com/office/powerpoint/2010/main" val="21897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left)">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horizontal equity principle</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The </a:t>
            </a:r>
            <a:r>
              <a:rPr lang="en-US" i="1" dirty="0"/>
              <a:t>horizontal-equity principle </a:t>
            </a:r>
            <a:r>
              <a:rPr lang="en-US" dirty="0"/>
              <a:t>holds that people in the </a:t>
            </a:r>
            <a:r>
              <a:rPr lang="en-US" i="1" dirty="0"/>
              <a:t>same economic situation </a:t>
            </a:r>
            <a:r>
              <a:rPr lang="en-US" dirty="0"/>
              <a:t>ought to pay similar amounts in taxes.</a:t>
            </a:r>
          </a:p>
          <a:p>
            <a:pPr marL="342900" indent="-342900">
              <a:spcBef>
                <a:spcPts val="0"/>
              </a:spcBef>
              <a:spcAft>
                <a:spcPts val="1200"/>
              </a:spcAft>
              <a:buFont typeface="Arial" panose="020B0604020202020204" pitchFamily="34" charset="0"/>
              <a:buChar char="•"/>
            </a:pPr>
            <a:r>
              <a:rPr lang="en-US" dirty="0"/>
              <a:t>This is not easy to apply in practice.</a:t>
            </a:r>
          </a:p>
          <a:p>
            <a:pPr>
              <a:spcBef>
                <a:spcPts val="0"/>
              </a:spcBef>
              <a:spcAft>
                <a:spcPts val="1200"/>
              </a:spcAft>
            </a:pPr>
            <a:endParaRPr lang="en-US" dirty="0" smtClean="0"/>
          </a:p>
          <a:p>
            <a:pPr>
              <a:spcBef>
                <a:spcPts val="0"/>
              </a:spcBef>
              <a:spcAft>
                <a:spcPts val="1200"/>
              </a:spcAft>
            </a:pPr>
            <a:r>
              <a:rPr lang="en-US" dirty="0" smtClean="0"/>
              <a:t>If </a:t>
            </a:r>
            <a:r>
              <a:rPr lang="en-US" dirty="0"/>
              <a:t>two people each earn $50,000, horizontal-equity seems to suggest taxing each the same amount.</a:t>
            </a:r>
          </a:p>
          <a:p>
            <a:pPr marL="342900" indent="-342900">
              <a:spcBef>
                <a:spcPts val="0"/>
              </a:spcBef>
              <a:spcAft>
                <a:spcPts val="1200"/>
              </a:spcAft>
              <a:buFont typeface="Arial" panose="020B0604020202020204" pitchFamily="34" charset="0"/>
              <a:buChar char="•"/>
            </a:pPr>
            <a:r>
              <a:rPr lang="en-US" dirty="0"/>
              <a:t>But if one receives the income by working two 40-hour a week jobs, while the other receives the income from a lottery annuity, these two people do not seem to be in the </a:t>
            </a:r>
            <a:r>
              <a:rPr lang="en-US" dirty="0" smtClean="0"/>
              <a:t>“same </a:t>
            </a:r>
            <a:r>
              <a:rPr lang="en-US" dirty="0"/>
              <a:t>economic </a:t>
            </a:r>
            <a:r>
              <a:rPr lang="en-US" dirty="0" smtClean="0"/>
              <a:t>situation”.</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benefits-received principle</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The </a:t>
            </a:r>
            <a:r>
              <a:rPr lang="en-US" i="1" dirty="0"/>
              <a:t>benefits-received principle</a:t>
            </a:r>
            <a:r>
              <a:rPr lang="en-US" dirty="0"/>
              <a:t> holds that governments ought to charge more in taxes to people receiving more benefits from taxes.</a:t>
            </a:r>
          </a:p>
          <a:p>
            <a:pPr>
              <a:spcBef>
                <a:spcPts val="0"/>
              </a:spcBef>
              <a:spcAft>
                <a:spcPts val="1200"/>
              </a:spcAft>
            </a:pPr>
            <a:r>
              <a:rPr lang="en-US" dirty="0"/>
              <a:t>Funding locally-operated services like snow-plowing and road-maintenance at the local town or county level follows the benefits-received principle.</a:t>
            </a:r>
          </a:p>
          <a:p>
            <a:pPr marL="342900" indent="-342900">
              <a:spcBef>
                <a:spcPts val="0"/>
              </a:spcBef>
              <a:spcAft>
                <a:spcPts val="1200"/>
              </a:spcAft>
              <a:buFont typeface="Arial" panose="020B0604020202020204" pitchFamily="34" charset="0"/>
              <a:buChar char="•"/>
            </a:pPr>
            <a:r>
              <a:rPr lang="en-US" dirty="0"/>
              <a:t>However some government services are designed to help poor people; taxing those people to pay for those services is probably counter-productive.</a:t>
            </a:r>
          </a:p>
          <a:p>
            <a:pPr>
              <a:spcBef>
                <a:spcPts val="0"/>
              </a:spcBef>
              <a:spcAft>
                <a:spcPts val="1200"/>
              </a:spcAft>
            </a:pPr>
            <a:endParaRPr lang="en-US" dirty="0" smtClean="0"/>
          </a:p>
          <a:p>
            <a:pPr>
              <a:spcBef>
                <a:spcPts val="0"/>
              </a:spcBef>
              <a:spcAft>
                <a:spcPts val="1200"/>
              </a:spcAft>
            </a:pPr>
            <a:r>
              <a:rPr lang="en-US" dirty="0" smtClean="0"/>
              <a:t>Similarly</a:t>
            </a:r>
            <a:r>
              <a:rPr lang="en-US" dirty="0"/>
              <a:t>, it is often difficult to identify exactly which groups are helped by particular government activities.</a:t>
            </a:r>
          </a:p>
          <a:p>
            <a:pPr>
              <a:spcBef>
                <a:spcPts val="0"/>
              </a:spcBef>
              <a:spcAft>
                <a:spcPts val="1200"/>
              </a:spcAft>
            </a:pPr>
            <a:r>
              <a:rPr lang="en-US" i="1" dirty="0"/>
              <a:t>Example: How would we divide the benefits from national defense</a:t>
            </a:r>
            <a:r>
              <a:rPr lang="en-US" i="1" dirty="0" smtClean="0"/>
              <a:t>?</a:t>
            </a:r>
            <a:endParaRPr lang="en-US" i="1" dirty="0"/>
          </a:p>
        </p:txBody>
      </p:sp>
    </p:spTree>
    <p:extLst>
      <p:ext uri="{BB962C8B-B14F-4D97-AF65-F5344CB8AC3E}">
        <p14:creationId xmlns:p14="http://schemas.microsoft.com/office/powerpoint/2010/main" val="16827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attaining social objectives</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Taxes are sometimes used to attain social objectives.</a:t>
            </a:r>
          </a:p>
          <a:p>
            <a:pPr>
              <a:spcBef>
                <a:spcPts val="0"/>
              </a:spcBef>
              <a:spcAft>
                <a:spcPts val="1200"/>
              </a:spcAft>
            </a:pPr>
            <a:endParaRPr lang="en-US" dirty="0" smtClean="0"/>
          </a:p>
          <a:p>
            <a:pPr>
              <a:spcBef>
                <a:spcPts val="0"/>
              </a:spcBef>
              <a:spcAft>
                <a:spcPts val="1200"/>
              </a:spcAft>
            </a:pPr>
            <a:r>
              <a:rPr lang="en-US" dirty="0" smtClean="0"/>
              <a:t>For </a:t>
            </a:r>
            <a:r>
              <a:rPr lang="en-US" dirty="0"/>
              <a:t>example, alcohol and cigarettes are often seen as undesirable for people to consume. So governments tend to tax these goods relatively highly, in order to discourage their consumption.</a:t>
            </a:r>
          </a:p>
          <a:p>
            <a:pPr marL="342900" indent="-342900">
              <a:spcBef>
                <a:spcPts val="0"/>
              </a:spcBef>
              <a:spcAft>
                <a:spcPts val="1200"/>
              </a:spcAft>
              <a:buFont typeface="Arial" panose="020B0604020202020204" pitchFamily="34" charset="0"/>
              <a:buChar char="•"/>
            </a:pPr>
            <a:r>
              <a:rPr lang="en-US" dirty="0"/>
              <a:t>Such taxes are known as </a:t>
            </a:r>
            <a:r>
              <a:rPr lang="en-US" i="1" dirty="0"/>
              <a:t>sin taxes</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Tax Incidence Revisited: The Effect of Price Elasticity</a:t>
            </a:r>
            <a:br>
              <a:rPr lang="en-US" dirty="0">
                <a:solidFill>
                  <a:srgbClr val="0066B3"/>
                </a:solidFill>
              </a:rPr>
            </a:br>
            <a:endParaRPr lang="en-US" dirty="0"/>
          </a:p>
        </p:txBody>
      </p:sp>
      <p:sp>
        <p:nvSpPr>
          <p:cNvPr id="3" name="Content Placeholder 2"/>
          <p:cNvSpPr>
            <a:spLocks noGrp="1"/>
          </p:cNvSpPr>
          <p:nvPr>
            <p:ph sz="quarter" idx="10"/>
          </p:nvPr>
        </p:nvSpPr>
        <p:spPr/>
        <p:txBody>
          <a:bodyPr/>
          <a:lstStyle/>
          <a:p>
            <a:r>
              <a:rPr lang="en-US" dirty="0" smtClean="0"/>
              <a:t>18.3</a:t>
            </a:r>
            <a:endParaRPr lang="en-US" dirty="0"/>
          </a:p>
        </p:txBody>
      </p:sp>
      <p:sp>
        <p:nvSpPr>
          <p:cNvPr id="4" name="Text Placeholder 3"/>
          <p:cNvSpPr>
            <a:spLocks noGrp="1"/>
          </p:cNvSpPr>
          <p:nvPr>
            <p:ph type="body" sz="quarter" idx="11"/>
          </p:nvPr>
        </p:nvSpPr>
        <p:spPr/>
        <p:txBody>
          <a:bodyPr/>
          <a:lstStyle/>
          <a:p>
            <a:r>
              <a:rPr lang="en-US" dirty="0"/>
              <a:t>Understand the effect of price elasticity on tax incidence.</a:t>
            </a:r>
          </a:p>
        </p:txBody>
      </p:sp>
    </p:spTree>
    <p:extLst>
      <p:ext uri="{BB962C8B-B14F-4D97-AF65-F5344CB8AC3E}">
        <p14:creationId xmlns:p14="http://schemas.microsoft.com/office/powerpoint/2010/main" val="71584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incidence</a:t>
            </a:r>
            <a:endParaRPr lang="en-US" dirty="0"/>
          </a:p>
        </p:txBody>
      </p:sp>
      <p:sp>
        <p:nvSpPr>
          <p:cNvPr id="3" name="Text Placeholder 2"/>
          <p:cNvSpPr>
            <a:spLocks noGrp="1"/>
          </p:cNvSpPr>
          <p:nvPr>
            <p:ph type="body" sz="quarter" idx="11"/>
          </p:nvPr>
        </p:nvSpPr>
        <p:spPr>
          <a:xfrm>
            <a:off x="152400" y="838200"/>
            <a:ext cx="8763000" cy="762000"/>
          </a:xfrm>
        </p:spPr>
        <p:txBody>
          <a:bodyPr/>
          <a:lstStyle/>
          <a:p>
            <a:r>
              <a:rPr lang="en-US" dirty="0"/>
              <a:t>Recall that while taxes may be legally assessed on buyers or on sellers, the </a:t>
            </a:r>
            <a:r>
              <a:rPr lang="en-US" b="1" i="1" dirty="0"/>
              <a:t>tax incidence</a:t>
            </a:r>
            <a:r>
              <a:rPr lang="en-US" b="1" dirty="0"/>
              <a:t> </a:t>
            </a:r>
            <a:r>
              <a:rPr lang="en-US" dirty="0"/>
              <a:t>is generally shared</a:t>
            </a:r>
            <a:r>
              <a:rPr lang="en-US" dirty="0" smtClean="0"/>
              <a:t>.</a:t>
            </a:r>
            <a:endParaRPr lang="en-US" dirty="0"/>
          </a:p>
        </p:txBody>
      </p:sp>
      <p:sp>
        <p:nvSpPr>
          <p:cNvPr id="6" name="Text Placeholder 2"/>
          <p:cNvSpPr txBox="1">
            <a:spLocks/>
          </p:cNvSpPr>
          <p:nvPr/>
        </p:nvSpPr>
        <p:spPr>
          <a:xfrm>
            <a:off x="152400" y="1600200"/>
            <a:ext cx="3200400" cy="502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b="1" dirty="0"/>
              <a:t>Tax incidence</a:t>
            </a:r>
            <a:r>
              <a:rPr lang="en-US" dirty="0"/>
              <a:t>: The actual division of the burden of a tax between buyers and sellers in a market.</a:t>
            </a:r>
          </a:p>
          <a:p>
            <a:pPr>
              <a:spcBef>
                <a:spcPts val="0"/>
              </a:spcBef>
              <a:spcAft>
                <a:spcPts val="1200"/>
              </a:spcAft>
            </a:pPr>
            <a:r>
              <a:rPr lang="en-US" dirty="0" smtClean="0"/>
              <a:t>The </a:t>
            </a:r>
            <a:r>
              <a:rPr lang="en-US" dirty="0"/>
              <a:t>figure shows a 10-cents-per-gallon tax on gasoline.</a:t>
            </a:r>
          </a:p>
          <a:p>
            <a:pPr>
              <a:spcBef>
                <a:spcPts val="0"/>
              </a:spcBef>
              <a:spcAft>
                <a:spcPts val="1200"/>
              </a:spcAft>
            </a:pPr>
            <a:r>
              <a:rPr lang="en-US" dirty="0"/>
              <a:t>While this is legally assessed on sellers, the price buyers pay increases 2 cents; buyers have 20% of the burden of this tax</a:t>
            </a:r>
            <a:r>
              <a:rPr lang="en-US" dirty="0" smtClean="0"/>
              <a:t>.</a:t>
            </a:r>
            <a:endParaRPr lang="en-US" dirty="0"/>
          </a:p>
        </p:txBody>
      </p:sp>
      <p:sp>
        <p:nvSpPr>
          <p:cNvPr id="4" name="Text Placeholder 3"/>
          <p:cNvSpPr>
            <a:spLocks noGrp="1"/>
          </p:cNvSpPr>
          <p:nvPr>
            <p:ph type="body" sz="quarter" idx="12"/>
          </p:nvPr>
        </p:nvSpPr>
        <p:spPr>
          <a:xfrm>
            <a:off x="5867400" y="6256337"/>
            <a:ext cx="2290763" cy="449263"/>
          </a:xfrm>
        </p:spPr>
        <p:txBody>
          <a:bodyPr/>
          <a:lstStyle/>
          <a:p>
            <a:r>
              <a:rPr lang="en-US" dirty="0" smtClean="0"/>
              <a:t>The effect of elasticity on tax incidence</a:t>
            </a:r>
            <a:endParaRPr lang="en-US" dirty="0"/>
          </a:p>
        </p:txBody>
      </p:sp>
      <p:sp>
        <p:nvSpPr>
          <p:cNvPr id="5" name="Text Placeholder 4"/>
          <p:cNvSpPr>
            <a:spLocks noGrp="1"/>
          </p:cNvSpPr>
          <p:nvPr>
            <p:ph type="body" sz="quarter" idx="13"/>
          </p:nvPr>
        </p:nvSpPr>
        <p:spPr>
          <a:xfrm>
            <a:off x="4533900" y="6256337"/>
            <a:ext cx="1352550" cy="381000"/>
          </a:xfrm>
        </p:spPr>
        <p:txBody>
          <a:bodyPr/>
          <a:lstStyle/>
          <a:p>
            <a:r>
              <a:rPr lang="en-US" dirty="0" smtClean="0"/>
              <a:t>Figure 18.4</a:t>
            </a:r>
            <a:endParaRPr lang="en-US" dirty="0"/>
          </a:p>
        </p:txBody>
      </p:sp>
      <p:pic>
        <p:nvPicPr>
          <p:cNvPr id="7" name="Picture 6"/>
          <p:cNvPicPr>
            <a:picLocks noChangeAspect="1"/>
          </p:cNvPicPr>
          <p:nvPr/>
        </p:nvPicPr>
        <p:blipFill>
          <a:blip r:embed="rId3"/>
          <a:srcRect/>
          <a:stretch>
            <a:fillRect/>
          </a:stretch>
        </p:blipFill>
        <p:spPr bwMode="auto">
          <a:xfrm>
            <a:off x="3505200" y="1781175"/>
            <a:ext cx="5524500" cy="4543425"/>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3505200" y="1781175"/>
            <a:ext cx="5524500" cy="4543425"/>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3505200" y="1781175"/>
            <a:ext cx="5524500" cy="4543425"/>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3505200" y="1781175"/>
            <a:ext cx="5524500" cy="4543425"/>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3505200" y="1781175"/>
            <a:ext cx="5524500" cy="4543425"/>
          </a:xfrm>
          <a:prstGeom prst="rect">
            <a:avLst/>
          </a:prstGeom>
          <a:noFill/>
          <a:ln w="9525">
            <a:noFill/>
            <a:miter lim="800000"/>
            <a:headEnd/>
            <a:tailEnd/>
          </a:ln>
        </p:spPr>
      </p:pic>
      <p:pic>
        <p:nvPicPr>
          <p:cNvPr id="12" name="Picture 11"/>
          <p:cNvPicPr>
            <a:picLocks noChangeAspect="1"/>
          </p:cNvPicPr>
          <p:nvPr/>
        </p:nvPicPr>
        <p:blipFill>
          <a:blip r:embed="rId8"/>
          <a:srcRect/>
          <a:stretch>
            <a:fillRect/>
          </a:stretch>
        </p:blipFill>
        <p:spPr bwMode="auto">
          <a:xfrm>
            <a:off x="3505200" y="1781175"/>
            <a:ext cx="5524500" cy="4543425"/>
          </a:xfrm>
          <a:prstGeom prst="rect">
            <a:avLst/>
          </a:prstGeom>
          <a:noFill/>
          <a:ln w="9525">
            <a:noFill/>
            <a:miter lim="800000"/>
            <a:headEnd/>
            <a:tailEnd/>
          </a:ln>
        </p:spPr>
      </p:pic>
      <p:pic>
        <p:nvPicPr>
          <p:cNvPr id="13" name="Picture 12"/>
          <p:cNvPicPr>
            <a:picLocks noChangeAspect="1"/>
          </p:cNvPicPr>
          <p:nvPr/>
        </p:nvPicPr>
        <p:blipFill>
          <a:blip r:embed="rId9"/>
          <a:srcRect/>
          <a:stretch>
            <a:fillRect/>
          </a:stretch>
        </p:blipFill>
        <p:spPr bwMode="auto">
          <a:xfrm>
            <a:off x="3505200" y="1781175"/>
            <a:ext cx="5524500" cy="4543425"/>
          </a:xfrm>
          <a:prstGeom prst="rect">
            <a:avLst/>
          </a:prstGeom>
          <a:noFill/>
          <a:ln w="9525">
            <a:noFill/>
            <a:miter lim="800000"/>
            <a:headEnd/>
            <a:tailEnd/>
          </a:ln>
        </p:spPr>
      </p:pic>
      <p:pic>
        <p:nvPicPr>
          <p:cNvPr id="14" name="Picture 13"/>
          <p:cNvPicPr>
            <a:picLocks noChangeAspect="1"/>
          </p:cNvPicPr>
          <p:nvPr/>
        </p:nvPicPr>
        <p:blipFill>
          <a:blip r:embed="rId10"/>
          <a:srcRect/>
          <a:stretch>
            <a:fillRect/>
          </a:stretch>
        </p:blipFill>
        <p:spPr bwMode="auto">
          <a:xfrm>
            <a:off x="3505200" y="1781175"/>
            <a:ext cx="5524500" cy="4543425"/>
          </a:xfrm>
          <a:prstGeom prst="rect">
            <a:avLst/>
          </a:prstGeom>
          <a:noFill/>
          <a:ln w="9525">
            <a:noFill/>
            <a:miter lim="800000"/>
            <a:headEnd/>
            <a:tailEnd/>
          </a:ln>
        </p:spPr>
      </p:pic>
      <p:pic>
        <p:nvPicPr>
          <p:cNvPr id="15" name="Picture 14"/>
          <p:cNvPicPr>
            <a:picLocks noChangeAspect="1"/>
          </p:cNvPicPr>
          <p:nvPr/>
        </p:nvPicPr>
        <p:blipFill>
          <a:blip r:embed="rId11"/>
          <a:srcRect/>
          <a:stretch>
            <a:fillRect/>
          </a:stretch>
        </p:blipFill>
        <p:spPr bwMode="auto">
          <a:xfrm>
            <a:off x="3505200" y="1781175"/>
            <a:ext cx="5524500" cy="4543425"/>
          </a:xfrm>
          <a:prstGeom prst="rect">
            <a:avLst/>
          </a:prstGeom>
          <a:noFill/>
          <a:ln w="9525">
            <a:noFill/>
            <a:miter lim="800000"/>
            <a:headEnd/>
            <a:tailEnd/>
          </a:ln>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par>
                                <p:cTn id="28" presetID="22" presetClass="entr" presetSubtype="2"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10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10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1000"/>
                                        <p:tgtEl>
                                          <p:spTgt spid="11"/>
                                        </p:tgtEl>
                                      </p:cBhvr>
                                    </p:animEffect>
                                  </p:childTnLst>
                                </p:cTn>
                              </p:par>
                              <p:par>
                                <p:cTn id="41" presetID="2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1000"/>
                                        <p:tgtEl>
                                          <p:spTgt spid="15"/>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incidence and elasticity</a:t>
            </a:r>
            <a:endParaRPr lang="en-US" dirty="0"/>
          </a:p>
        </p:txBody>
      </p:sp>
      <p:sp>
        <p:nvSpPr>
          <p:cNvPr id="3" name="Text Placeholder 2"/>
          <p:cNvSpPr>
            <a:spLocks noGrp="1"/>
          </p:cNvSpPr>
          <p:nvPr>
            <p:ph type="body" sz="quarter" idx="11"/>
          </p:nvPr>
        </p:nvSpPr>
        <p:spPr>
          <a:xfrm>
            <a:off x="152400" y="838200"/>
            <a:ext cx="8763000" cy="762000"/>
          </a:xfrm>
        </p:spPr>
        <p:txBody>
          <a:bodyPr/>
          <a:lstStyle/>
          <a:p>
            <a:pPr>
              <a:spcBef>
                <a:spcPts val="0"/>
              </a:spcBef>
              <a:spcAft>
                <a:spcPts val="1200"/>
              </a:spcAft>
            </a:pPr>
            <a:r>
              <a:rPr lang="en-US" dirty="0"/>
              <a:t>However if buyers had less price-elastic demand for gasoline, they would adjust their purchases less in response to price changes.</a:t>
            </a:r>
          </a:p>
        </p:txBody>
      </p:sp>
      <p:sp>
        <p:nvSpPr>
          <p:cNvPr id="6" name="Text Placeholder 2"/>
          <p:cNvSpPr txBox="1">
            <a:spLocks/>
          </p:cNvSpPr>
          <p:nvPr/>
        </p:nvSpPr>
        <p:spPr>
          <a:xfrm>
            <a:off x="152400" y="1600200"/>
            <a:ext cx="3200400" cy="502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dirty="0"/>
              <a:t>In this case, the price buyers pay ends up increasing by 8 cents; buyers pay 80% of the tax, effectively.</a:t>
            </a:r>
          </a:p>
          <a:p>
            <a:pPr>
              <a:spcBef>
                <a:spcPts val="0"/>
              </a:spcBef>
              <a:spcAft>
                <a:spcPts val="1200"/>
              </a:spcAft>
            </a:pPr>
            <a:r>
              <a:rPr lang="en-US" i="1" dirty="0"/>
              <a:t>Tax incidence is determined by the relative price </a:t>
            </a:r>
            <a:r>
              <a:rPr lang="en-US" i="1" dirty="0" err="1"/>
              <a:t>elasticities</a:t>
            </a:r>
            <a:r>
              <a:rPr lang="en-US" i="1" dirty="0"/>
              <a:t> of the demand and supply curves.</a:t>
            </a:r>
          </a:p>
        </p:txBody>
      </p:sp>
      <p:sp>
        <p:nvSpPr>
          <p:cNvPr id="4" name="Text Placeholder 3"/>
          <p:cNvSpPr>
            <a:spLocks noGrp="1"/>
          </p:cNvSpPr>
          <p:nvPr>
            <p:ph type="body" sz="quarter" idx="12"/>
          </p:nvPr>
        </p:nvSpPr>
        <p:spPr>
          <a:xfrm>
            <a:off x="5867400" y="6256337"/>
            <a:ext cx="2290763" cy="449263"/>
          </a:xfrm>
        </p:spPr>
        <p:txBody>
          <a:bodyPr/>
          <a:lstStyle/>
          <a:p>
            <a:r>
              <a:rPr lang="en-US" dirty="0" smtClean="0"/>
              <a:t>The effect of elasticity on tax incidence</a:t>
            </a:r>
            <a:endParaRPr lang="en-US" dirty="0"/>
          </a:p>
        </p:txBody>
      </p:sp>
      <p:sp>
        <p:nvSpPr>
          <p:cNvPr id="5" name="Text Placeholder 4"/>
          <p:cNvSpPr>
            <a:spLocks noGrp="1"/>
          </p:cNvSpPr>
          <p:nvPr>
            <p:ph type="body" sz="quarter" idx="13"/>
          </p:nvPr>
        </p:nvSpPr>
        <p:spPr>
          <a:xfrm>
            <a:off x="4533900" y="6256337"/>
            <a:ext cx="1352550" cy="381000"/>
          </a:xfrm>
        </p:spPr>
        <p:txBody>
          <a:bodyPr/>
          <a:lstStyle/>
          <a:p>
            <a:r>
              <a:rPr lang="en-US" dirty="0" smtClean="0"/>
              <a:t>Figure 18.4</a:t>
            </a:r>
            <a:endParaRPr lang="en-US" dirty="0"/>
          </a:p>
        </p:txBody>
      </p:sp>
      <p:pic>
        <p:nvPicPr>
          <p:cNvPr id="7" name="Picture 6"/>
          <p:cNvPicPr>
            <a:picLocks noChangeAspect="1"/>
          </p:cNvPicPr>
          <p:nvPr/>
        </p:nvPicPr>
        <p:blipFill>
          <a:blip r:embed="rId2"/>
          <a:srcRect/>
          <a:stretch>
            <a:fillRect/>
          </a:stretch>
        </p:blipFill>
        <p:spPr bwMode="auto">
          <a:xfrm>
            <a:off x="3505200" y="1781175"/>
            <a:ext cx="5524500" cy="4543425"/>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3505200" y="1781175"/>
            <a:ext cx="5524500" cy="4543425"/>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3505200" y="1781175"/>
            <a:ext cx="5524500" cy="4543425"/>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3505200" y="1781175"/>
            <a:ext cx="5524500" cy="4543425"/>
          </a:xfrm>
          <a:prstGeom prst="rect">
            <a:avLst/>
          </a:prstGeom>
          <a:noFill/>
          <a:ln w="9525">
            <a:noFill/>
            <a:miter lim="800000"/>
            <a:headEnd/>
            <a:tailEnd/>
          </a:ln>
        </p:spPr>
      </p:pic>
      <p:pic>
        <p:nvPicPr>
          <p:cNvPr id="11" name="Picture 10"/>
          <p:cNvPicPr>
            <a:picLocks noChangeAspect="1"/>
          </p:cNvPicPr>
          <p:nvPr/>
        </p:nvPicPr>
        <p:blipFill>
          <a:blip r:embed="rId6"/>
          <a:srcRect/>
          <a:stretch>
            <a:fillRect/>
          </a:stretch>
        </p:blipFill>
        <p:spPr bwMode="auto">
          <a:xfrm>
            <a:off x="3505200" y="1781175"/>
            <a:ext cx="5524500" cy="4543425"/>
          </a:xfrm>
          <a:prstGeom prst="rect">
            <a:avLst/>
          </a:prstGeom>
          <a:noFill/>
          <a:ln w="9525">
            <a:noFill/>
            <a:miter lim="800000"/>
            <a:headEnd/>
            <a:tailEnd/>
          </a:ln>
        </p:spPr>
      </p:pic>
      <p:pic>
        <p:nvPicPr>
          <p:cNvPr id="12" name="Picture 11"/>
          <p:cNvPicPr>
            <a:picLocks noChangeAspect="1"/>
          </p:cNvPicPr>
          <p:nvPr/>
        </p:nvPicPr>
        <p:blipFill>
          <a:blip r:embed="rId7"/>
          <a:srcRect/>
          <a:stretch>
            <a:fillRect/>
          </a:stretch>
        </p:blipFill>
        <p:spPr bwMode="auto">
          <a:xfrm>
            <a:off x="3505200" y="1781175"/>
            <a:ext cx="5524500" cy="4543425"/>
          </a:xfrm>
          <a:prstGeom prst="rect">
            <a:avLst/>
          </a:prstGeom>
          <a:noFill/>
          <a:ln w="9525">
            <a:noFill/>
            <a:miter lim="800000"/>
            <a:headEnd/>
            <a:tailEnd/>
          </a:ln>
        </p:spPr>
      </p:pic>
      <p:pic>
        <p:nvPicPr>
          <p:cNvPr id="13" name="Picture 12"/>
          <p:cNvPicPr>
            <a:picLocks noChangeAspect="1"/>
          </p:cNvPicPr>
          <p:nvPr/>
        </p:nvPicPr>
        <p:blipFill>
          <a:blip r:embed="rId8"/>
          <a:srcRect/>
          <a:stretch>
            <a:fillRect/>
          </a:stretch>
        </p:blipFill>
        <p:spPr bwMode="auto">
          <a:xfrm>
            <a:off x="3505200" y="1781175"/>
            <a:ext cx="5524500" cy="4543425"/>
          </a:xfrm>
          <a:prstGeom prst="rect">
            <a:avLst/>
          </a:prstGeom>
          <a:noFill/>
          <a:ln w="9525">
            <a:noFill/>
            <a:miter lim="800000"/>
            <a:headEnd/>
            <a:tailEnd/>
          </a:ln>
        </p:spPr>
      </p:pic>
      <p:pic>
        <p:nvPicPr>
          <p:cNvPr id="14" name="Picture 13"/>
          <p:cNvPicPr>
            <a:picLocks noChangeAspect="1"/>
          </p:cNvPicPr>
          <p:nvPr/>
        </p:nvPicPr>
        <p:blipFill>
          <a:blip r:embed="rId9"/>
          <a:srcRect/>
          <a:stretch>
            <a:fillRect/>
          </a:stretch>
        </p:blipFill>
        <p:spPr bwMode="auto">
          <a:xfrm>
            <a:off x="3505200" y="1781175"/>
            <a:ext cx="5524500" cy="4543425"/>
          </a:xfrm>
          <a:prstGeom prst="rect">
            <a:avLst/>
          </a:prstGeom>
          <a:noFill/>
          <a:ln w="9525">
            <a:noFill/>
            <a:miter lim="800000"/>
            <a:headEnd/>
            <a:tailEnd/>
          </a:ln>
        </p:spPr>
      </p:pic>
      <p:pic>
        <p:nvPicPr>
          <p:cNvPr id="15" name="Picture 14"/>
          <p:cNvPicPr>
            <a:picLocks noChangeAspect="1"/>
          </p:cNvPicPr>
          <p:nvPr/>
        </p:nvPicPr>
        <p:blipFill>
          <a:blip r:embed="rId10"/>
          <a:srcRect/>
          <a:stretch>
            <a:fillRect/>
          </a:stretch>
        </p:blipFill>
        <p:spPr bwMode="auto">
          <a:xfrm>
            <a:off x="3505200" y="1781175"/>
            <a:ext cx="5524500" cy="4543425"/>
          </a:xfrm>
          <a:prstGeom prst="rect">
            <a:avLst/>
          </a:prstGeom>
          <a:noFill/>
          <a:ln w="9525">
            <a:noFill/>
            <a:miter lim="800000"/>
            <a:headEnd/>
            <a:tailEnd/>
          </a:ln>
        </p:spPr>
      </p:pic>
      <p:pic>
        <p:nvPicPr>
          <p:cNvPr id="16" name="Picture 15"/>
          <p:cNvPicPr>
            <a:picLocks noChangeAspect="1"/>
          </p:cNvPicPr>
          <p:nvPr/>
        </p:nvPicPr>
        <p:blipFill>
          <a:blip r:embed="rId11"/>
          <a:srcRect/>
          <a:stretch>
            <a:fillRect/>
          </a:stretch>
        </p:blipFill>
        <p:spPr bwMode="auto">
          <a:xfrm>
            <a:off x="3505200" y="1752600"/>
            <a:ext cx="5524500" cy="4543425"/>
          </a:xfrm>
          <a:prstGeom prst="rect">
            <a:avLst/>
          </a:prstGeom>
          <a:noFill/>
          <a:ln w="9525">
            <a:noFill/>
            <a:miter lim="800000"/>
            <a:headEnd/>
            <a:tailEnd/>
          </a:ln>
        </p:spPr>
      </p:pic>
      <p:pic>
        <p:nvPicPr>
          <p:cNvPr id="17" name="Picture 16"/>
          <p:cNvPicPr>
            <a:picLocks noChangeAspect="1"/>
          </p:cNvPicPr>
          <p:nvPr/>
        </p:nvPicPr>
        <p:blipFill>
          <a:blip r:embed="rId12"/>
          <a:srcRect/>
          <a:stretch>
            <a:fillRect/>
          </a:stretch>
        </p:blipFill>
        <p:spPr bwMode="auto">
          <a:xfrm>
            <a:off x="3505200" y="1752600"/>
            <a:ext cx="5524500" cy="4543425"/>
          </a:xfrm>
          <a:prstGeom prst="rect">
            <a:avLst/>
          </a:prstGeom>
          <a:noFill/>
          <a:ln w="9525">
            <a:noFill/>
            <a:miter lim="800000"/>
            <a:headEnd/>
            <a:tailEnd/>
          </a:ln>
        </p:spPr>
      </p:pic>
      <p:pic>
        <p:nvPicPr>
          <p:cNvPr id="18" name="Picture 17"/>
          <p:cNvPicPr>
            <a:picLocks noChangeAspect="1"/>
          </p:cNvPicPr>
          <p:nvPr/>
        </p:nvPicPr>
        <p:blipFill>
          <a:blip r:embed="rId13"/>
          <a:srcRect/>
          <a:stretch>
            <a:fillRect/>
          </a:stretch>
        </p:blipFill>
        <p:spPr bwMode="auto">
          <a:xfrm>
            <a:off x="3505200" y="1752600"/>
            <a:ext cx="5524500" cy="4543425"/>
          </a:xfrm>
          <a:prstGeom prst="rect">
            <a:avLst/>
          </a:prstGeom>
          <a:noFill/>
          <a:ln w="9525">
            <a:noFill/>
            <a:miter lim="800000"/>
            <a:headEnd/>
            <a:tailEnd/>
          </a:ln>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1000"/>
                                        <p:tgtEl>
                                          <p:spTgt spid="1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000"/>
                                        <p:tgtEl>
                                          <p:spTgt spid="18"/>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smtClean="0"/>
              <a:t>Who really feels the burden of corporate income taxes?</a:t>
            </a:r>
            <a:endParaRPr lang="en-US" sz="2200" dirty="0"/>
          </a:p>
        </p:txBody>
      </p:sp>
      <p:sp>
        <p:nvSpPr>
          <p:cNvPr id="4" name="Text Placeholder 2"/>
          <p:cNvSpPr>
            <a:spLocks noGrp="1"/>
          </p:cNvSpPr>
          <p:nvPr>
            <p:ph type="body" sz="quarter" idx="11"/>
          </p:nvPr>
        </p:nvSpPr>
        <p:spPr>
          <a:xfrm>
            <a:off x="152400" y="838200"/>
            <a:ext cx="4419600" cy="4343400"/>
          </a:xfrm>
        </p:spPr>
        <p:txBody>
          <a:bodyPr/>
          <a:lstStyle/>
          <a:p>
            <a:pPr>
              <a:spcAft>
                <a:spcPts val="1200"/>
              </a:spcAft>
            </a:pPr>
            <a:r>
              <a:rPr lang="en-US" dirty="0"/>
              <a:t>While corporations are not </a:t>
            </a:r>
            <a:r>
              <a:rPr lang="en-US" i="1" dirty="0"/>
              <a:t>actually</a:t>
            </a:r>
            <a:r>
              <a:rPr lang="en-US" dirty="0"/>
              <a:t> people, they are </a:t>
            </a:r>
            <a:r>
              <a:rPr lang="en-US" i="1" dirty="0"/>
              <a:t>owned by </a:t>
            </a:r>
            <a:r>
              <a:rPr lang="en-US" dirty="0"/>
              <a:t>people and </a:t>
            </a:r>
            <a:r>
              <a:rPr lang="en-US" i="1" dirty="0"/>
              <a:t>sell products to </a:t>
            </a:r>
            <a:r>
              <a:rPr lang="en-US" dirty="0"/>
              <a:t>people; so all taxes assessed on corporations are eventually paid by people, whether through lower earnings or higher prices.</a:t>
            </a:r>
          </a:p>
          <a:p>
            <a:pPr>
              <a:spcAft>
                <a:spcPts val="1200"/>
              </a:spcAft>
            </a:pPr>
            <a:r>
              <a:rPr lang="en-US" dirty="0"/>
              <a:t>Taxes on corporate income also discourage investment in corporations, reducing the capital available to firms, and hence also worker productivity—and wages</a:t>
            </a:r>
            <a:r>
              <a:rPr lang="en-US" dirty="0" smtClean="0"/>
              <a:t>.</a:t>
            </a:r>
            <a:endParaRPr lang="en-US" dirty="0"/>
          </a:p>
        </p:txBody>
      </p:sp>
      <p:sp>
        <p:nvSpPr>
          <p:cNvPr id="5" name="TextBox 4"/>
          <p:cNvSpPr txBox="1">
            <a:spLocks noChangeArrowheads="1"/>
          </p:cNvSpPr>
          <p:nvPr/>
        </p:nvSpPr>
        <p:spPr bwMode="auto">
          <a:xfrm>
            <a:off x="152400" y="5334000"/>
            <a:ext cx="8572502" cy="1107996"/>
          </a:xfrm>
          <a:prstGeom prst="rect">
            <a:avLst/>
          </a:prstGeom>
          <a:noFill/>
          <a:ln w="9525">
            <a:noFill/>
            <a:miter lim="800000"/>
            <a:headEnd/>
            <a:tailEnd/>
          </a:ln>
        </p:spPr>
        <p:txBody>
          <a:bodyPr wrap="square" anchor="t" anchorCtr="0">
            <a:spAutoFit/>
          </a:bodyPr>
          <a:lstStyle/>
          <a:p>
            <a:pPr>
              <a:spcAft>
                <a:spcPts val="1200"/>
              </a:spcAft>
            </a:pPr>
            <a:r>
              <a:rPr lang="en-US" sz="2200" b="0" dirty="0" smtClean="0"/>
              <a:t>In fact, the Congressional Budget Office estimates that the excess burden from corporate income taxes may be half as large as the tax revenues generated, making it a very inefficient form of tax.</a:t>
            </a:r>
            <a:endParaRPr lang="en-US" sz="2200" b="0" dirty="0"/>
          </a:p>
        </p:txBody>
      </p:sp>
      <p:pic>
        <p:nvPicPr>
          <p:cNvPr id="6" name="Picture 2"/>
          <p:cNvPicPr>
            <a:picLocks noChangeAspect="1" noChangeArrowheads="1"/>
          </p:cNvPicPr>
          <p:nvPr/>
        </p:nvPicPr>
        <p:blipFill>
          <a:blip r:embed="rId2"/>
          <a:srcRect/>
          <a:stretch>
            <a:fillRect/>
          </a:stretch>
        </p:blipFill>
        <p:spPr bwMode="auto">
          <a:xfrm>
            <a:off x="4533813" y="1295400"/>
            <a:ext cx="4568504" cy="3048000"/>
          </a:xfrm>
          <a:prstGeom prst="rect">
            <a:avLst/>
          </a:prstGeom>
          <a:noFill/>
          <a:ln w="9525">
            <a:noFill/>
            <a:miter lim="800000"/>
            <a:headEnd/>
            <a:tailEnd/>
          </a:ln>
        </p:spPr>
      </p:pic>
    </p:spTree>
    <p:extLst>
      <p:ext uri="{BB962C8B-B14F-4D97-AF65-F5344CB8AC3E}">
        <p14:creationId xmlns:p14="http://schemas.microsoft.com/office/powerpoint/2010/main" val="39440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Distribution and Poverty</a:t>
            </a:r>
            <a:endParaRPr lang="en-US" dirty="0"/>
          </a:p>
        </p:txBody>
      </p:sp>
      <p:sp>
        <p:nvSpPr>
          <p:cNvPr id="3" name="Content Placeholder 2"/>
          <p:cNvSpPr>
            <a:spLocks noGrp="1"/>
          </p:cNvSpPr>
          <p:nvPr>
            <p:ph sz="quarter" idx="10"/>
          </p:nvPr>
        </p:nvSpPr>
        <p:spPr/>
        <p:txBody>
          <a:bodyPr/>
          <a:lstStyle/>
          <a:p>
            <a:r>
              <a:rPr lang="en-US" dirty="0" smtClean="0"/>
              <a:t>18.4</a:t>
            </a:r>
            <a:endParaRPr lang="en-US" dirty="0"/>
          </a:p>
        </p:txBody>
      </p:sp>
      <p:sp>
        <p:nvSpPr>
          <p:cNvPr id="4" name="Text Placeholder 3"/>
          <p:cNvSpPr>
            <a:spLocks noGrp="1"/>
          </p:cNvSpPr>
          <p:nvPr>
            <p:ph type="body" sz="quarter" idx="11"/>
          </p:nvPr>
        </p:nvSpPr>
        <p:spPr/>
        <p:txBody>
          <a:bodyPr/>
          <a:lstStyle/>
          <a:p>
            <a:r>
              <a:rPr lang="en-US" dirty="0"/>
              <a:t>Discuss the distribution of income in the United States and understand the extent of income mobility</a:t>
            </a:r>
            <a:r>
              <a:rPr lang="en-US" dirty="0" smtClean="0"/>
              <a:t>.</a:t>
            </a:r>
            <a:endParaRPr lang="en-US" dirty="0"/>
          </a:p>
        </p:txBody>
      </p:sp>
    </p:spTree>
    <p:extLst>
      <p:ext uri="{BB962C8B-B14F-4D97-AF65-F5344CB8AC3E}">
        <p14:creationId xmlns:p14="http://schemas.microsoft.com/office/powerpoint/2010/main" val="1022306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inequality</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There are always relatively rich and relatively poor people within every society.</a:t>
            </a:r>
          </a:p>
          <a:p>
            <a:pPr>
              <a:spcBef>
                <a:spcPts val="0"/>
              </a:spcBef>
              <a:spcAft>
                <a:spcPts val="1200"/>
              </a:spcAft>
            </a:pPr>
            <a:r>
              <a:rPr lang="en-US" dirty="0"/>
              <a:t>Whether or not there is a </a:t>
            </a:r>
            <a:r>
              <a:rPr lang="en-US" i="1" dirty="0"/>
              <a:t>best</a:t>
            </a:r>
            <a:r>
              <a:rPr lang="en-US" dirty="0"/>
              <a:t> amount of inequality is an open (and very much normative) question.</a:t>
            </a:r>
          </a:p>
          <a:p>
            <a:pPr>
              <a:spcBef>
                <a:spcPts val="0"/>
              </a:spcBef>
              <a:spcAft>
                <a:spcPts val="1200"/>
              </a:spcAft>
            </a:pPr>
            <a:endParaRPr lang="en-US" dirty="0" smtClean="0"/>
          </a:p>
          <a:p>
            <a:pPr>
              <a:spcBef>
                <a:spcPts val="0"/>
              </a:spcBef>
              <a:spcAft>
                <a:spcPts val="1200"/>
              </a:spcAft>
            </a:pPr>
            <a:r>
              <a:rPr lang="en-US" dirty="0" smtClean="0"/>
              <a:t>More </a:t>
            </a:r>
            <a:r>
              <a:rPr lang="en-US" dirty="0"/>
              <a:t>straightforward is to ask:</a:t>
            </a:r>
          </a:p>
          <a:p>
            <a:pPr marL="342900" indent="-342900">
              <a:spcBef>
                <a:spcPts val="0"/>
              </a:spcBef>
              <a:spcAft>
                <a:spcPts val="1200"/>
              </a:spcAft>
              <a:buFont typeface="Arial" pitchFamily="34" charset="0"/>
              <a:buChar char="•"/>
            </a:pPr>
            <a:r>
              <a:rPr lang="en-US" dirty="0"/>
              <a:t>How has the income distribution in the United States changed over time?</a:t>
            </a:r>
          </a:p>
          <a:p>
            <a:pPr marL="342900" indent="-342900">
              <a:spcBef>
                <a:spcPts val="0"/>
              </a:spcBef>
              <a:spcAft>
                <a:spcPts val="1200"/>
              </a:spcAft>
              <a:buFont typeface="Arial" pitchFamily="34" charset="0"/>
              <a:buChar char="•"/>
            </a:pPr>
            <a:r>
              <a:rPr lang="en-US" dirty="0"/>
              <a:t>How do tax systems affect the income distribution?</a:t>
            </a:r>
          </a:p>
          <a:p>
            <a:pPr marL="342900" indent="-342900">
              <a:spcBef>
                <a:spcPts val="0"/>
              </a:spcBef>
              <a:spcAft>
                <a:spcPts val="1200"/>
              </a:spcAft>
              <a:buFont typeface="Arial" pitchFamily="34" charset="0"/>
              <a:buChar char="•"/>
            </a:pPr>
            <a:r>
              <a:rPr lang="en-US" dirty="0"/>
              <a:t>How does the income distribution in the United States compare with other countries</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inequality in the United States</a:t>
            </a:r>
            <a:endParaRPr lang="en-US" dirty="0"/>
          </a:p>
        </p:txBody>
      </p:sp>
      <p:sp>
        <p:nvSpPr>
          <p:cNvPr id="3" name="Text Placeholder 2"/>
          <p:cNvSpPr>
            <a:spLocks noGrp="1"/>
          </p:cNvSpPr>
          <p:nvPr>
            <p:ph type="body" sz="quarter" idx="11"/>
          </p:nvPr>
        </p:nvSpPr>
        <p:spPr>
          <a:xfrm>
            <a:off x="152400" y="838200"/>
            <a:ext cx="3733800" cy="3276600"/>
          </a:xfrm>
        </p:spPr>
        <p:txBody>
          <a:bodyPr/>
          <a:lstStyle/>
          <a:p>
            <a:pPr>
              <a:spcAft>
                <a:spcPts val="0"/>
              </a:spcAft>
            </a:pPr>
            <a:r>
              <a:rPr lang="en-US" dirty="0"/>
              <a:t>The first table shows income in various brackets in 2009.</a:t>
            </a:r>
          </a:p>
          <a:p>
            <a:pPr>
              <a:spcAft>
                <a:spcPts val="0"/>
              </a:spcAft>
            </a:pPr>
            <a:r>
              <a:rPr lang="en-US" dirty="0"/>
              <a:t>Without context, it is hard to evaluate.</a:t>
            </a:r>
          </a:p>
          <a:p>
            <a:pPr>
              <a:spcAft>
                <a:spcPts val="0"/>
              </a:spcAft>
            </a:pPr>
            <a:r>
              <a:rPr lang="en-US" dirty="0"/>
              <a:t>We can achieve some context by considering how the income distribution has changed over time: the second table</a:t>
            </a:r>
            <a:r>
              <a:rPr lang="en-US" dirty="0" smtClean="0"/>
              <a:t>.</a:t>
            </a:r>
            <a:endParaRPr lang="en-US" dirty="0"/>
          </a:p>
        </p:txBody>
      </p:sp>
      <p:sp>
        <p:nvSpPr>
          <p:cNvPr id="4" name="Text Placeholder 3"/>
          <p:cNvSpPr>
            <a:spLocks noGrp="1"/>
          </p:cNvSpPr>
          <p:nvPr>
            <p:ph type="body" sz="quarter" idx="12"/>
          </p:nvPr>
        </p:nvSpPr>
        <p:spPr>
          <a:xfrm>
            <a:off x="3810000" y="1295400"/>
            <a:ext cx="1447800" cy="1524000"/>
          </a:xfrm>
        </p:spPr>
        <p:txBody>
          <a:bodyPr/>
          <a:lstStyle/>
          <a:p>
            <a:r>
              <a:rPr lang="en-US" dirty="0" smtClean="0"/>
              <a:t>The distribution of household income in the United States, 2012</a:t>
            </a:r>
            <a:endParaRPr lang="en-US" dirty="0"/>
          </a:p>
        </p:txBody>
      </p:sp>
      <p:sp>
        <p:nvSpPr>
          <p:cNvPr id="5" name="Text Placeholder 4"/>
          <p:cNvSpPr>
            <a:spLocks noGrp="1"/>
          </p:cNvSpPr>
          <p:nvPr>
            <p:ph type="body" sz="quarter" idx="13"/>
          </p:nvPr>
        </p:nvSpPr>
        <p:spPr>
          <a:xfrm>
            <a:off x="3829050" y="914400"/>
            <a:ext cx="1352550" cy="381000"/>
          </a:xfrm>
        </p:spPr>
        <p:txBody>
          <a:bodyPr/>
          <a:lstStyle/>
          <a:p>
            <a:r>
              <a:rPr lang="en-US" dirty="0" smtClean="0"/>
              <a:t>Table 18.5</a:t>
            </a:r>
            <a:endParaRPr lang="en-US" dirty="0"/>
          </a:p>
        </p:txBody>
      </p:sp>
      <p:graphicFrame>
        <p:nvGraphicFramePr>
          <p:cNvPr id="6" name="Group 79"/>
          <p:cNvGraphicFramePr>
            <a:graphicFrameLocks noGrp="1"/>
          </p:cNvGraphicFramePr>
          <p:nvPr>
            <p:extLst>
              <p:ext uri="{D42A27DB-BD31-4B8C-83A1-F6EECF244321}">
                <p14:modId xmlns:p14="http://schemas.microsoft.com/office/powerpoint/2010/main" val="489414009"/>
              </p:ext>
            </p:extLst>
          </p:nvPr>
        </p:nvGraphicFramePr>
        <p:xfrm>
          <a:off x="5334000" y="762000"/>
          <a:ext cx="3733800" cy="2760345"/>
        </p:xfrm>
        <a:graphic>
          <a:graphicData uri="http://schemas.openxmlformats.org/drawingml/2006/table">
            <a:tbl>
              <a:tblPr/>
              <a:tblGrid>
                <a:gridCol w="2155453"/>
                <a:gridCol w="1578347"/>
              </a:tblGrid>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600" b="1" i="0" u="none" strike="noStrike" cap="none" normalizeH="0" baseline="0" dirty="0" smtClean="0">
                          <a:ln>
                            <a:noFill/>
                          </a:ln>
                          <a:solidFill>
                            <a:srgbClr val="0066B3"/>
                          </a:solidFill>
                          <a:effectLst/>
                          <a:latin typeface="Arial" charset="0"/>
                          <a:cs typeface="Times New Roman" pitchFamily="18" charset="0"/>
                        </a:rPr>
                        <a:t>Annual Income</a:t>
                      </a:r>
                      <a:endParaRPr kumimoji="0" lang="en-US" sz="1600" b="1" i="0" u="none" strike="noStrike" cap="none" normalizeH="0" baseline="0" dirty="0" smtClean="0">
                        <a:ln>
                          <a:noFill/>
                        </a:ln>
                        <a:solidFill>
                          <a:srgbClr val="0066B3"/>
                        </a:solidFill>
                        <a:effectLst/>
                        <a:latin typeface="Arial" charset="0"/>
                      </a:endParaRPr>
                    </a:p>
                  </a:txBody>
                  <a:tcPr marL="274320"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cs typeface="Times New Roman" pitchFamily="18" charset="0"/>
                        </a:rPr>
                        <a:t>Percentage of All Households</a:t>
                      </a:r>
                      <a:endParaRPr kumimoji="0" lang="en-US" sz="1600" b="1" i="0" u="none" strike="noStrike" cap="none" normalizeH="0" baseline="0" dirty="0" smtClean="0">
                        <a:ln>
                          <a:noFill/>
                        </a:ln>
                        <a:solidFill>
                          <a:srgbClr val="0066B3"/>
                        </a:solidFill>
                        <a:effectLst/>
                        <a:latin typeface="Arial" charset="0"/>
                      </a:endParaRPr>
                    </a:p>
                  </a:txBody>
                  <a:tcPr marL="0" marR="0"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$0–$14,999</a:t>
                      </a:r>
                    </a:p>
                  </a:txBody>
                  <a:tcPr marL="274320"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13.0% </a:t>
                      </a:r>
                    </a:p>
                  </a:txBody>
                  <a:tcPr marL="0" marR="0"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$15,000–$34,999</a:t>
                      </a:r>
                    </a:p>
                  </a:txBody>
                  <a:tcPr marL="2743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22.4</a:t>
                      </a:r>
                    </a:p>
                  </a:txBody>
                  <a:tcPr marL="0" marR="0" anchor="ctr" horzOverflow="overflow">
                    <a:lnL>
                      <a:noFill/>
                    </a:lnL>
                    <a:lnR cap="flat">
                      <a:noFill/>
                    </a:lnR>
                    <a:lnT>
                      <a:noFill/>
                    </a:lnT>
                    <a:lnB>
                      <a:noFill/>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$35,000–$49,999</a:t>
                      </a:r>
                    </a:p>
                  </a:txBody>
                  <a:tcPr marL="2743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13.6</a:t>
                      </a:r>
                    </a:p>
                  </a:txBody>
                  <a:tcPr marL="0" marR="0" anchor="ctr" horzOverflow="overflow">
                    <a:lnL>
                      <a:noFill/>
                    </a:lnL>
                    <a:lnR cap="flat">
                      <a:noFill/>
                    </a:lnR>
                    <a:lnT>
                      <a:noFill/>
                    </a:lnT>
                    <a:lnB>
                      <a:noFill/>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$50,000–$74,999</a:t>
                      </a:r>
                    </a:p>
                  </a:txBody>
                  <a:tcPr marL="2743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17.5</a:t>
                      </a:r>
                    </a:p>
                  </a:txBody>
                  <a:tcPr marL="0" marR="0" anchor="ctr" horzOverflow="overflow">
                    <a:lnL>
                      <a:noFill/>
                    </a:lnL>
                    <a:lnR cap="flat">
                      <a:noFill/>
                    </a:lnR>
                    <a:lnT>
                      <a:noFill/>
                    </a:lnT>
                    <a:lnB>
                      <a:noFill/>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$75,000–$99,999</a:t>
                      </a:r>
                    </a:p>
                  </a:txBody>
                  <a:tcPr marL="27432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11.7</a:t>
                      </a:r>
                    </a:p>
                  </a:txBody>
                  <a:tcPr marL="0" marR="0" anchor="ct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$100,000–$199,999</a:t>
                      </a:r>
                    </a:p>
                  </a:txBody>
                  <a:tcPr marL="274320" marR="0" anchor="ctr" horzOverflow="overflow">
                    <a:lnL cap="flat">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17.5</a:t>
                      </a:r>
                    </a:p>
                  </a:txBody>
                  <a:tcPr marL="0" marR="0" anchor="ctr" horzOverflow="overflow">
                    <a:lnL>
                      <a:noFill/>
                    </a:lnL>
                    <a:lnR cap="flat">
                      <a:noFill/>
                    </a:lnR>
                    <a:lnT>
                      <a:noFill/>
                    </a:lnT>
                    <a:lnB w="38100" cap="flat" cmpd="sng" algn="ctr">
                      <a:no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$200,000 and over</a:t>
                      </a:r>
                      <a:endParaRPr kumimoji="0" lang="en-US" sz="1400" b="0" i="0" u="none" strike="noStrike" cap="none" normalizeH="0" baseline="0" dirty="0" smtClean="0">
                        <a:ln>
                          <a:noFill/>
                        </a:ln>
                        <a:solidFill>
                          <a:schemeClr val="tx1"/>
                        </a:solidFill>
                        <a:effectLst/>
                        <a:latin typeface="Arial" charset="0"/>
                      </a:endParaRPr>
                    </a:p>
                  </a:txBody>
                  <a:tcPr marL="274320" marR="0"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a:t>
                      </a:r>
                    </a:p>
                  </a:txBody>
                  <a:tcPr marL="0" marR="0"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7" name="Text Placeholder 3"/>
          <p:cNvSpPr txBox="1">
            <a:spLocks/>
          </p:cNvSpPr>
          <p:nvPr/>
        </p:nvSpPr>
        <p:spPr>
          <a:xfrm>
            <a:off x="781050" y="4724400"/>
            <a:ext cx="1352550" cy="1295400"/>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How has the distribution of income changed over time?</a:t>
            </a:r>
            <a:endParaRPr lang="en-US" kern="0" dirty="0"/>
          </a:p>
        </p:txBody>
      </p:sp>
      <p:sp>
        <p:nvSpPr>
          <p:cNvPr id="8" name="Text Placeholder 4"/>
          <p:cNvSpPr txBox="1">
            <a:spLocks/>
          </p:cNvSpPr>
          <p:nvPr/>
        </p:nvSpPr>
        <p:spPr>
          <a:xfrm>
            <a:off x="781050" y="4343400"/>
            <a:ext cx="1352550" cy="381000"/>
          </a:xfrm>
          <a:prstGeom prst="rect">
            <a:avLst/>
          </a:prstGeom>
          <a:solidFill>
            <a:srgbClr val="89B8CF"/>
          </a:solidFill>
        </p:spPr>
        <p:txBody>
          <a:bodyPr/>
          <a:lstStyle>
            <a:lvl1pPr marL="342900" indent="-342900" algn="l" rtl="0" eaLnBrk="0" fontAlgn="base" hangingPunct="0">
              <a:spcBef>
                <a:spcPct val="20000"/>
              </a:spcBef>
              <a:spcAft>
                <a:spcPct val="0"/>
              </a:spcAft>
              <a:defRPr sz="1600" b="1" i="0">
                <a:solidFill>
                  <a:schemeClr val="accent2">
                    <a:lumMod val="75000"/>
                  </a:schemeClr>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Table 18.6</a:t>
            </a:r>
            <a:endParaRPr lang="en-US" kern="0" dirty="0"/>
          </a:p>
        </p:txBody>
      </p:sp>
      <p:graphicFrame>
        <p:nvGraphicFramePr>
          <p:cNvPr id="9" name="Group 150"/>
          <p:cNvGraphicFramePr>
            <a:graphicFrameLocks noGrp="1"/>
          </p:cNvGraphicFramePr>
          <p:nvPr>
            <p:extLst>
              <p:ext uri="{D42A27DB-BD31-4B8C-83A1-F6EECF244321}">
                <p14:modId xmlns:p14="http://schemas.microsoft.com/office/powerpoint/2010/main" val="2349409958"/>
              </p:ext>
            </p:extLst>
          </p:nvPr>
        </p:nvGraphicFramePr>
        <p:xfrm>
          <a:off x="2338494" y="3657600"/>
          <a:ext cx="5738706" cy="3017520"/>
        </p:xfrm>
        <a:graphic>
          <a:graphicData uri="http://schemas.openxmlformats.org/drawingml/2006/table">
            <a:tbl>
              <a:tblPr/>
              <a:tblGrid>
                <a:gridCol w="452758"/>
                <a:gridCol w="1088034"/>
                <a:gridCol w="1116331"/>
                <a:gridCol w="916835"/>
                <a:gridCol w="1037098"/>
                <a:gridCol w="1127650"/>
              </a:tblGrid>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600" b="1" i="0" u="none" strike="noStrike" cap="none" normalizeH="0" baseline="0" dirty="0" smtClean="0">
                          <a:ln>
                            <a:noFill/>
                          </a:ln>
                          <a:solidFill>
                            <a:srgbClr val="0066B3"/>
                          </a:solidFill>
                          <a:effectLst/>
                          <a:latin typeface="Arial" charset="0"/>
                          <a:cs typeface="Times New Roman" pitchFamily="18" charset="0"/>
                        </a:rPr>
                        <a:t>Year</a:t>
                      </a:r>
                      <a:endParaRPr kumimoji="0" lang="en-US" sz="1600" b="1" i="0" u="none" strike="noStrike" cap="none" normalizeH="0" baseline="0" dirty="0" smtClean="0">
                        <a:ln>
                          <a:noFill/>
                        </a:ln>
                        <a:solidFill>
                          <a:srgbClr val="0066B3"/>
                        </a:solidFill>
                        <a:effectLst/>
                        <a:latin typeface="Arial" charset="0"/>
                      </a:endParaRPr>
                    </a:p>
                  </a:txBody>
                  <a:tcPr marL="0" marR="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cs typeface="Times New Roman" pitchFamily="18" charset="0"/>
                        </a:rPr>
                        <a:t>Lowest 20</a:t>
                      </a:r>
                      <a:r>
                        <a:rPr kumimoji="0" lang="en-US" sz="1600" b="1" i="0" u="none" strike="noStrike" cap="none" normalizeH="0" baseline="0" dirty="0" smtClean="0">
                          <a:ln>
                            <a:noFill/>
                          </a:ln>
                          <a:solidFill>
                            <a:srgbClr val="0066B3"/>
                          </a:solidFill>
                          <a:effectLst/>
                          <a:latin typeface="Arial" charset="0"/>
                          <a:cs typeface="Times New Roman" pitchFamily="18" charset="0"/>
                        </a:rPr>
                        <a:t>%</a:t>
                      </a:r>
                      <a:endParaRPr kumimoji="0" lang="en-US" sz="1600" b="1" i="0" u="none" strike="noStrike" cap="none" normalizeH="0" baseline="0" dirty="0" smtClean="0">
                        <a:ln>
                          <a:noFill/>
                        </a:ln>
                        <a:solidFill>
                          <a:srgbClr val="0066B3"/>
                        </a:solidFill>
                        <a:effectLst/>
                        <a:latin typeface="Arial" charset="0"/>
                      </a:endParaRP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rPr>
                        <a:t>Second 20</a:t>
                      </a:r>
                      <a:r>
                        <a:rPr kumimoji="0" lang="en-US" sz="1600" b="1" i="0" u="none" strike="noStrike" cap="none" normalizeH="0" baseline="0" dirty="0" smtClean="0">
                          <a:ln>
                            <a:noFill/>
                          </a:ln>
                          <a:solidFill>
                            <a:srgbClr val="0066B3"/>
                          </a:solidFill>
                          <a:effectLst/>
                          <a:latin typeface="Arial" charset="0"/>
                        </a:rPr>
                        <a: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Third 20%</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rPr>
                        <a:t>Fourth 20</a:t>
                      </a:r>
                      <a:r>
                        <a:rPr kumimoji="0" lang="en-US" sz="1600" b="1" i="0" u="none" strike="noStrike" cap="none" normalizeH="0" baseline="0" dirty="0" smtClean="0">
                          <a:ln>
                            <a:noFill/>
                          </a:ln>
                          <a:solidFill>
                            <a:srgbClr val="0066B3"/>
                          </a:solidFill>
                          <a:effectLst/>
                          <a:latin typeface="Arial" charset="0"/>
                        </a:rPr>
                        <a: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Highest 20%</a:t>
                      </a:r>
                    </a:p>
                  </a:txBody>
                  <a:tcPr marL="0" marR="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2012</a:t>
                      </a:r>
                    </a:p>
                  </a:txBody>
                  <a:tcPr marL="0" marR="0"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3.2%</a:t>
                      </a:r>
                    </a:p>
                  </a:txBody>
                  <a:tcPr marL="0" marR="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8.3%</a:t>
                      </a:r>
                    </a:p>
                  </a:txBody>
                  <a:tcPr marL="0" marR="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14.8%</a:t>
                      </a:r>
                    </a:p>
                  </a:txBody>
                  <a:tcPr marL="0" marR="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23.0%</a:t>
                      </a:r>
                    </a:p>
                  </a:txBody>
                  <a:tcPr marL="0" marR="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51.0%</a:t>
                      </a:r>
                    </a:p>
                  </a:txBody>
                  <a:tcPr marL="0" marR="0"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2000</a:t>
                      </a:r>
                    </a:p>
                  </a:txBody>
                  <a:tcPr marL="0" marR="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3.6</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8.9</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14.8</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23.0</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49.8</a:t>
                      </a:r>
                    </a:p>
                  </a:txBody>
                  <a:tcPr marL="0" marR="0" anchor="b" horzOverflow="overflow">
                    <a:lnL>
                      <a:noFill/>
                    </a:lnL>
                    <a:lnR cap="flat">
                      <a:noFill/>
                    </a:lnR>
                    <a:lnT>
                      <a:noFill/>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1990</a:t>
                      </a:r>
                    </a:p>
                  </a:txBody>
                  <a:tcPr marL="0" marR="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3.9</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9.6</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15.9</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24.0</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46.6</a:t>
                      </a:r>
                    </a:p>
                  </a:txBody>
                  <a:tcPr marL="0" marR="0" anchor="b" horzOverflow="overflow">
                    <a:lnL>
                      <a:noFill/>
                    </a:lnL>
                    <a:lnR cap="flat">
                      <a:noFill/>
                    </a:lnR>
                    <a:lnT>
                      <a:noFill/>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1980</a:t>
                      </a:r>
                    </a:p>
                  </a:txBody>
                  <a:tcPr marL="0" marR="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4.3</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10.3</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16.9</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24.9</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43.7</a:t>
                      </a:r>
                    </a:p>
                  </a:txBody>
                  <a:tcPr marL="0" marR="0" anchor="b" horzOverflow="overflow">
                    <a:lnL>
                      <a:noFill/>
                    </a:lnL>
                    <a:lnR cap="flat">
                      <a:noFill/>
                    </a:lnR>
                    <a:lnT>
                      <a:noFill/>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1970</a:t>
                      </a:r>
                    </a:p>
                  </a:txBody>
                  <a:tcPr marL="0" marR="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4.1</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10.8</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17.4</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24.5</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43.3</a:t>
                      </a:r>
                    </a:p>
                  </a:txBody>
                  <a:tcPr marL="0" marR="0" anchor="b" horzOverflow="overflow">
                    <a:lnL>
                      <a:noFill/>
                    </a:lnL>
                    <a:lnR cap="flat">
                      <a:noFill/>
                    </a:lnR>
                    <a:lnT>
                      <a:noFill/>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1960</a:t>
                      </a:r>
                    </a:p>
                  </a:txBody>
                  <a:tcPr marL="0" marR="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3.2</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10.6</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17.6</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24.7</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44.0</a:t>
                      </a:r>
                    </a:p>
                  </a:txBody>
                  <a:tcPr marL="0" marR="0" anchor="b" horzOverflow="overflow">
                    <a:lnL>
                      <a:noFill/>
                    </a:lnL>
                    <a:lnR cap="flat">
                      <a:noFill/>
                    </a:lnR>
                    <a:lnT>
                      <a:noFill/>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1950</a:t>
                      </a:r>
                    </a:p>
                  </a:txBody>
                  <a:tcPr marL="0" marR="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3.1</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10.5</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17.3</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24.1</a:t>
                      </a:r>
                    </a:p>
                  </a:txBody>
                  <a:tcPr marL="0" marR="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txBody>
                  <a:tcPr marL="0" marR="0" anchor="b" horzOverflow="overflow">
                    <a:lnL>
                      <a:noFill/>
                    </a:lnL>
                    <a:lnR cap="flat">
                      <a:noFill/>
                    </a:lnR>
                    <a:lnT>
                      <a:noFill/>
                    </a:lnT>
                    <a:lnB>
                      <a:noFill/>
                    </a:lnB>
                    <a:lnTlToBr>
                      <a:noFill/>
                    </a:lnTlToBr>
                    <a:lnBlToTr>
                      <a:noFill/>
                    </a:lnBlToTr>
                    <a:noFill/>
                  </a:tcPr>
                </a:tc>
              </a:tr>
              <a:tr h="264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1936</a:t>
                      </a:r>
                    </a:p>
                  </a:txBody>
                  <a:tcPr marL="0" marR="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4.1</a:t>
                      </a:r>
                    </a:p>
                  </a:txBody>
                  <a:tcPr marL="0" marR="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9.2</a:t>
                      </a:r>
                    </a:p>
                  </a:txBody>
                  <a:tcPr marL="0" marR="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14.1</a:t>
                      </a:r>
                    </a:p>
                  </a:txBody>
                  <a:tcPr marL="0" marR="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20.9</a:t>
                      </a:r>
                    </a:p>
                  </a:txBody>
                  <a:tcPr marL="0" marR="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51.7</a:t>
                      </a:r>
                    </a:p>
                  </a:txBody>
                  <a:tcPr marL="0" marR="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Choice</a:t>
            </a:r>
            <a:endParaRPr lang="en-US" dirty="0"/>
          </a:p>
        </p:txBody>
      </p:sp>
      <p:sp>
        <p:nvSpPr>
          <p:cNvPr id="3" name="Content Placeholder 2"/>
          <p:cNvSpPr>
            <a:spLocks noGrp="1"/>
          </p:cNvSpPr>
          <p:nvPr>
            <p:ph sz="quarter" idx="10"/>
          </p:nvPr>
        </p:nvSpPr>
        <p:spPr/>
        <p:txBody>
          <a:bodyPr/>
          <a:lstStyle/>
          <a:p>
            <a:r>
              <a:rPr lang="en-US" dirty="0" smtClean="0"/>
              <a:t>18.1</a:t>
            </a:r>
            <a:endParaRPr lang="en-US" dirty="0"/>
          </a:p>
        </p:txBody>
      </p:sp>
      <p:sp>
        <p:nvSpPr>
          <p:cNvPr id="4" name="Text Placeholder 3"/>
          <p:cNvSpPr>
            <a:spLocks noGrp="1"/>
          </p:cNvSpPr>
          <p:nvPr>
            <p:ph type="body" sz="quarter" idx="11"/>
          </p:nvPr>
        </p:nvSpPr>
        <p:spPr/>
        <p:txBody>
          <a:bodyPr/>
          <a:lstStyle/>
          <a:p>
            <a:r>
              <a:rPr lang="en-US" dirty="0"/>
              <a:t>Describe the public choice model and explain how it is used to analyze government decision making</a:t>
            </a:r>
            <a:r>
              <a:rPr lang="en-US" dirty="0" smtClean="0"/>
              <a:t>.</a:t>
            </a:r>
            <a:endParaRPr lang="en-US" dirty="0"/>
          </a:p>
        </p:txBody>
      </p:sp>
    </p:spTree>
    <p:extLst>
      <p:ext uri="{BB962C8B-B14F-4D97-AF65-F5344CB8AC3E}">
        <p14:creationId xmlns:p14="http://schemas.microsoft.com/office/powerpoint/2010/main" val="931864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in the United States</a:t>
            </a:r>
            <a:endParaRPr lang="en-US" dirty="0"/>
          </a:p>
        </p:txBody>
      </p:sp>
      <p:sp>
        <p:nvSpPr>
          <p:cNvPr id="3" name="Text Placeholder 2"/>
          <p:cNvSpPr>
            <a:spLocks noGrp="1"/>
          </p:cNvSpPr>
          <p:nvPr>
            <p:ph type="body" sz="quarter" idx="11"/>
          </p:nvPr>
        </p:nvSpPr>
        <p:spPr>
          <a:xfrm>
            <a:off x="152400" y="838200"/>
            <a:ext cx="4191000" cy="4239566"/>
          </a:xfrm>
        </p:spPr>
        <p:txBody>
          <a:bodyPr/>
          <a:lstStyle/>
          <a:p>
            <a:pPr>
              <a:spcAft>
                <a:spcPts val="0"/>
              </a:spcAft>
            </a:pPr>
            <a:r>
              <a:rPr lang="en-US" dirty="0"/>
              <a:t>How many Americans are “poor”? What does </a:t>
            </a:r>
            <a:r>
              <a:rPr lang="en-US" dirty="0" smtClean="0"/>
              <a:t>it</a:t>
            </a:r>
            <a:br>
              <a:rPr lang="en-US" dirty="0" smtClean="0"/>
            </a:br>
            <a:r>
              <a:rPr lang="en-US" dirty="0" smtClean="0"/>
              <a:t>mean </a:t>
            </a:r>
            <a:r>
              <a:rPr lang="en-US" dirty="0"/>
              <a:t>to be “poor”?</a:t>
            </a:r>
          </a:p>
          <a:p>
            <a:pPr>
              <a:spcAft>
                <a:spcPts val="0"/>
              </a:spcAft>
            </a:pPr>
            <a:r>
              <a:rPr lang="en-US" dirty="0"/>
              <a:t>The federal government defines a household as “poor” if its annual cash income is below the </a:t>
            </a:r>
            <a:r>
              <a:rPr lang="en-US" b="1" i="1" dirty="0"/>
              <a:t>poverty line</a:t>
            </a:r>
            <a:r>
              <a:rPr lang="en-US" dirty="0"/>
              <a:t>, a level of annual income equal to three times the amount of money necessary to purchase the minimum quantity of food required for adequate nutrition</a:t>
            </a:r>
            <a:r>
              <a:rPr lang="en-US" dirty="0" smtClean="0"/>
              <a:t>.</a:t>
            </a:r>
            <a:endParaRPr lang="en-US" dirty="0"/>
          </a:p>
        </p:txBody>
      </p:sp>
      <p:sp>
        <p:nvSpPr>
          <p:cNvPr id="6" name="Rectangle 5"/>
          <p:cNvSpPr>
            <a:spLocks noChangeArrowheads="1"/>
          </p:cNvSpPr>
          <p:nvPr/>
        </p:nvSpPr>
        <p:spPr bwMode="auto">
          <a:xfrm>
            <a:off x="139001" y="5077766"/>
            <a:ext cx="8852599" cy="1649605"/>
          </a:xfrm>
          <a:prstGeom prst="rect">
            <a:avLst/>
          </a:prstGeom>
          <a:noFill/>
          <a:ln w="9525">
            <a:noFill/>
            <a:miter lim="800000"/>
            <a:headEnd/>
            <a:tailEnd/>
          </a:ln>
        </p:spPr>
        <p:txBody>
          <a:bodyPr/>
          <a:lstStyle/>
          <a:p>
            <a:pPr>
              <a:spcBef>
                <a:spcPts val="600"/>
              </a:spcBef>
              <a:spcAft>
                <a:spcPts val="0"/>
              </a:spcAft>
            </a:pPr>
            <a:r>
              <a:rPr lang="en-US" sz="2200" b="0" dirty="0" smtClean="0"/>
              <a:t>The </a:t>
            </a:r>
            <a:r>
              <a:rPr lang="en-US" sz="2200" b="1" i="1" dirty="0" smtClean="0"/>
              <a:t>poverty rate</a:t>
            </a:r>
            <a:r>
              <a:rPr lang="en-US" sz="2200" b="1" dirty="0" smtClean="0"/>
              <a:t> </a:t>
            </a:r>
            <a:r>
              <a:rPr lang="en-US" sz="2200" b="0" dirty="0" smtClean="0"/>
              <a:t>(shown above) is the percentage of the population that is poor according to the federal government’s definition.</a:t>
            </a:r>
          </a:p>
          <a:p>
            <a:pPr>
              <a:spcBef>
                <a:spcPts val="600"/>
              </a:spcBef>
              <a:spcAft>
                <a:spcPts val="0"/>
              </a:spcAft>
            </a:pPr>
            <a:r>
              <a:rPr lang="en-US" sz="2200" b="0" dirty="0" smtClean="0"/>
              <a:t>Decreases in the poverty rate in the 1960s came largely from the expansion of Social Security.</a:t>
            </a:r>
          </a:p>
        </p:txBody>
      </p:sp>
      <p:sp>
        <p:nvSpPr>
          <p:cNvPr id="4" name="Text Placeholder 3"/>
          <p:cNvSpPr>
            <a:spLocks noGrp="1"/>
          </p:cNvSpPr>
          <p:nvPr>
            <p:ph type="body" sz="quarter" idx="12"/>
          </p:nvPr>
        </p:nvSpPr>
        <p:spPr>
          <a:xfrm>
            <a:off x="6091237" y="4419600"/>
            <a:ext cx="2290763" cy="609600"/>
          </a:xfrm>
        </p:spPr>
        <p:txBody>
          <a:bodyPr/>
          <a:lstStyle/>
          <a:p>
            <a:r>
              <a:rPr lang="en-US" dirty="0" smtClean="0"/>
              <a:t>Poverty in the United States, 1960–2012 </a:t>
            </a:r>
            <a:endParaRPr lang="en-US" dirty="0"/>
          </a:p>
        </p:txBody>
      </p:sp>
      <p:sp>
        <p:nvSpPr>
          <p:cNvPr id="5" name="Text Placeholder 4"/>
          <p:cNvSpPr>
            <a:spLocks noGrp="1"/>
          </p:cNvSpPr>
          <p:nvPr>
            <p:ph type="body" sz="quarter" idx="13"/>
          </p:nvPr>
        </p:nvSpPr>
        <p:spPr>
          <a:xfrm>
            <a:off x="4757737" y="4419600"/>
            <a:ext cx="1352550" cy="381000"/>
          </a:xfrm>
        </p:spPr>
        <p:txBody>
          <a:bodyPr/>
          <a:lstStyle/>
          <a:p>
            <a:r>
              <a:rPr lang="en-US" dirty="0" smtClean="0"/>
              <a:t>Figure 18.5</a:t>
            </a:r>
            <a:endParaRPr lang="en-US" dirty="0"/>
          </a:p>
        </p:txBody>
      </p:sp>
      <p:pic>
        <p:nvPicPr>
          <p:cNvPr id="6146" name="Picture 2" descr="C:\Users\Paul\Dropbox\ECON 5e\Art From Fernando_For Digital\ch18\Figure_18.5\Figure_18.5_correccion\Figure_18.5_correccio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080" y="1514475"/>
            <a:ext cx="543107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aul\Dropbox\ECON 5e\Art From Fernando_For Digital\ch18\Figure_18.5\Figure_18.5_correccion\Figure_18.5_correccion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080" y="1514475"/>
            <a:ext cx="543107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aul\Dropbox\ECON 5e\Art From Fernando_For Digital\ch18\Figure_18.5\Figure_18.5_correccion\Figure_18.5_correccion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080" y="1514475"/>
            <a:ext cx="543107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Paul\Dropbox\ECON 5e\Art From Fernando_For Digital\ch18\Figure_18.5\Figure_18.5_correccion\Figure_18.5_correccion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3080" y="1514475"/>
            <a:ext cx="543107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left)">
                                      <p:cBhvr>
                                        <p:cTn id="20" dur="500"/>
                                        <p:tgtEl>
                                          <p:spTgt spid="6146"/>
                                        </p:tgtEl>
                                      </p:cBhvr>
                                    </p:animEffect>
                                  </p:childTnLst>
                                </p:cTn>
                              </p:par>
                              <p:par>
                                <p:cTn id="21" presetID="22" presetClass="entr" presetSubtype="8"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wipe(left)">
                                      <p:cBhvr>
                                        <p:cTn id="23" dur="500"/>
                                        <p:tgtEl>
                                          <p:spTgt spid="6147"/>
                                        </p:tgtEl>
                                      </p:cBhvr>
                                    </p:animEffect>
                                  </p:childTnLst>
                                </p:cTn>
                              </p:par>
                              <p:par>
                                <p:cTn id="24" presetID="22" presetClass="entr" presetSubtype="8" fill="hold" nodeType="with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wipe(left)">
                                      <p:cBhvr>
                                        <p:cTn id="26" dur="500"/>
                                        <p:tgtEl>
                                          <p:spTgt spid="6148"/>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6149"/>
                                        </p:tgtEl>
                                        <p:attrNameLst>
                                          <p:attrName>style.visibility</p:attrName>
                                        </p:attrNameLst>
                                      </p:cBhvr>
                                      <p:to>
                                        <p:strVal val="visible"/>
                                      </p:to>
                                    </p:set>
                                    <p:animEffect transition="in" filter="wipe(left)">
                                      <p:cBhvr>
                                        <p:cTn id="30" dur="1000"/>
                                        <p:tgtEl>
                                          <p:spTgt spid="6149"/>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among different groups in the U.S.</a:t>
            </a:r>
            <a:endParaRPr lang="en-US" dirty="0"/>
          </a:p>
        </p:txBody>
      </p:sp>
      <p:sp>
        <p:nvSpPr>
          <p:cNvPr id="3" name="Text Placeholder 2"/>
          <p:cNvSpPr>
            <a:spLocks noGrp="1"/>
          </p:cNvSpPr>
          <p:nvPr>
            <p:ph type="body" sz="quarter" idx="11"/>
          </p:nvPr>
        </p:nvSpPr>
        <p:spPr>
          <a:xfrm>
            <a:off x="152400" y="838200"/>
            <a:ext cx="8839200" cy="914400"/>
          </a:xfrm>
        </p:spPr>
        <p:txBody>
          <a:bodyPr/>
          <a:lstStyle/>
          <a:p>
            <a:pPr>
              <a:spcBef>
                <a:spcPts val="0"/>
              </a:spcBef>
              <a:spcAft>
                <a:spcPts val="1200"/>
              </a:spcAft>
            </a:pPr>
            <a:r>
              <a:rPr lang="en-US" dirty="0"/>
              <a:t>The table </a:t>
            </a:r>
            <a:r>
              <a:rPr lang="en-US" dirty="0" smtClean="0"/>
              <a:t>shows </a:t>
            </a:r>
            <a:r>
              <a:rPr lang="en-US" dirty="0"/>
              <a:t>poverty rates for various demographic groups in </a:t>
            </a:r>
            <a:r>
              <a:rPr lang="en-US" dirty="0" smtClean="0"/>
              <a:t>2012.</a:t>
            </a:r>
            <a:endParaRPr lang="en-US" dirty="0"/>
          </a:p>
        </p:txBody>
      </p:sp>
      <p:sp>
        <p:nvSpPr>
          <p:cNvPr id="4" name="Text Placeholder 3"/>
          <p:cNvSpPr>
            <a:spLocks noGrp="1"/>
          </p:cNvSpPr>
          <p:nvPr>
            <p:ph type="body" sz="quarter" idx="12"/>
          </p:nvPr>
        </p:nvSpPr>
        <p:spPr>
          <a:xfrm>
            <a:off x="5867400" y="5562600"/>
            <a:ext cx="2290763" cy="449263"/>
          </a:xfrm>
        </p:spPr>
        <p:txBody>
          <a:bodyPr/>
          <a:lstStyle/>
          <a:p>
            <a:r>
              <a:rPr lang="en-US" dirty="0" smtClean="0"/>
              <a:t>Poverty rates vary across groups, 2012</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dirty="0" smtClean="0"/>
              <a:t>Table 18.7</a:t>
            </a:r>
            <a:endParaRPr lang="en-US" dirty="0"/>
          </a:p>
        </p:txBody>
      </p:sp>
      <p:graphicFrame>
        <p:nvGraphicFramePr>
          <p:cNvPr id="6" name="Group 62"/>
          <p:cNvGraphicFramePr>
            <a:graphicFrameLocks noGrp="1"/>
          </p:cNvGraphicFramePr>
          <p:nvPr>
            <p:extLst>
              <p:ext uri="{D42A27DB-BD31-4B8C-83A1-F6EECF244321}">
                <p14:modId xmlns:p14="http://schemas.microsoft.com/office/powerpoint/2010/main" val="1396950548"/>
              </p:ext>
            </p:extLst>
          </p:nvPr>
        </p:nvGraphicFramePr>
        <p:xfrm>
          <a:off x="1219200" y="2438400"/>
          <a:ext cx="6754304" cy="2893518"/>
        </p:xfrm>
        <a:graphic>
          <a:graphicData uri="http://schemas.openxmlformats.org/drawingml/2006/table">
            <a:tbl>
              <a:tblPr/>
              <a:tblGrid>
                <a:gridCol w="5082667"/>
                <a:gridCol w="1671637"/>
              </a:tblGrid>
              <a:tr h="3719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cs typeface="Times New Roman" pitchFamily="18" charset="0"/>
                        </a:rPr>
                        <a:t>All people </a:t>
                      </a:r>
                      <a:endParaRPr kumimoji="0" lang="en-US" sz="1800" b="0" i="0" u="none" strike="noStrike" cap="none" normalizeH="0" baseline="0" dirty="0" smtClean="0">
                        <a:ln>
                          <a:noFill/>
                        </a:ln>
                        <a:solidFill>
                          <a:schemeClr val="tx1"/>
                        </a:solidFill>
                        <a:effectLst/>
                        <a:latin typeface="Arial" charset="0"/>
                      </a:endParaRPr>
                    </a:p>
                  </a:txBody>
                  <a:tcPr marL="182880" marR="0"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15.0%</a:t>
                      </a:r>
                      <a:endParaRPr kumimoji="0" lang="en-US" sz="1800" b="0" i="0" u="none" strike="noStrike" cap="none" normalizeH="0" baseline="0" dirty="0" smtClean="0">
                        <a:ln>
                          <a:noFill/>
                        </a:ln>
                        <a:solidFill>
                          <a:schemeClr val="tx1"/>
                        </a:solidFill>
                        <a:effectLst/>
                        <a:latin typeface="Arial" charset="0"/>
                      </a:endParaRPr>
                    </a:p>
                  </a:txBody>
                  <a:tcPr marL="0" marR="274320"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Female head of family, no husband present (all races</a:t>
                      </a:r>
                      <a:r>
                        <a:rPr kumimoji="0" lang="en-US" sz="1800" b="0" i="0" u="none" strike="noStrike" cap="none" normalizeH="0" baseline="0" dirty="0" smtClean="0">
                          <a:ln>
                            <a:noFill/>
                          </a:ln>
                          <a:solidFill>
                            <a:schemeClr val="tx1"/>
                          </a:solidFill>
                          <a:effectLst/>
                          <a:latin typeface="Arial"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endParaRPr>
                    </a:p>
                  </a:txBody>
                  <a:tcPr marL="182880" marR="0" marT="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30.9</a:t>
                      </a:r>
                      <a:endParaRPr kumimoji="0" lang="en-US" sz="1800" b="0" i="0" u="none" strike="noStrike" cap="none" normalizeH="0" baseline="0" dirty="0" smtClean="0">
                        <a:ln>
                          <a:noFill/>
                        </a:ln>
                        <a:solidFill>
                          <a:schemeClr val="tx1"/>
                        </a:solidFill>
                        <a:effectLst/>
                        <a:latin typeface="Arial" charset="0"/>
                      </a:endParaRPr>
                    </a:p>
                  </a:txBody>
                  <a:tcPr marL="0" marR="457200" marT="0" anchor="b" horzOverflow="overflow">
                    <a:lnL>
                      <a:noFill/>
                    </a:lnL>
                    <a:lnR cap="flat">
                      <a:noFill/>
                    </a:lnR>
                    <a:lnT>
                      <a:noFill/>
                    </a:lnT>
                    <a:lnB>
                      <a:noFill/>
                    </a:lnB>
                    <a:lnTlToBr>
                      <a:noFill/>
                    </a:lnTlToBr>
                    <a:lnBlToTr>
                      <a:noFill/>
                    </a:lnBlToTr>
                    <a:noFill/>
                  </a:tcPr>
                </a:tc>
              </a:tr>
              <a:tr h="3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Blacks</a:t>
                      </a:r>
                      <a:endParaRPr kumimoji="0" lang="en-US" sz="1800" b="0" i="0" u="none" strike="noStrike" cap="none" normalizeH="0" baseline="0" dirty="0" smtClean="0">
                        <a:ln>
                          <a:noFill/>
                        </a:ln>
                        <a:solidFill>
                          <a:schemeClr val="tx1"/>
                        </a:solidFill>
                        <a:effectLst/>
                        <a:latin typeface="Arial" charset="0"/>
                      </a:endParaRPr>
                    </a:p>
                  </a:txBody>
                  <a:tcPr marL="182880" marR="0" marT="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27.2</a:t>
                      </a:r>
                      <a:endParaRPr kumimoji="0" lang="en-US" sz="1800" b="0" i="0" u="none" strike="noStrike" cap="none" normalizeH="0" baseline="0" dirty="0" smtClean="0">
                        <a:ln>
                          <a:noFill/>
                        </a:ln>
                        <a:solidFill>
                          <a:schemeClr val="tx1"/>
                        </a:solidFill>
                        <a:effectLst/>
                        <a:latin typeface="Arial" charset="0"/>
                      </a:endParaRPr>
                    </a:p>
                  </a:txBody>
                  <a:tcPr marL="0" marR="457200" marT="0" anchor="b" horzOverflow="overflow">
                    <a:lnL>
                      <a:noFill/>
                    </a:lnL>
                    <a:lnR cap="flat">
                      <a:noFill/>
                    </a:lnR>
                    <a:lnT>
                      <a:noFill/>
                    </a:lnT>
                    <a:lnB>
                      <a:noFill/>
                    </a:lnB>
                    <a:lnTlToBr>
                      <a:noFill/>
                    </a:lnTlToBr>
                    <a:lnBlToTr>
                      <a:noFill/>
                    </a:lnBlToTr>
                    <a:noFill/>
                  </a:tcPr>
                </a:tc>
              </a:tr>
              <a:tr h="3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Hispanics</a:t>
                      </a:r>
                      <a:endParaRPr kumimoji="0" lang="en-US" sz="1800" b="0" i="0" u="none" strike="noStrike" cap="none" normalizeH="0" baseline="0" dirty="0" smtClean="0">
                        <a:ln>
                          <a:noFill/>
                        </a:ln>
                        <a:solidFill>
                          <a:schemeClr val="tx1"/>
                        </a:solidFill>
                        <a:effectLst/>
                        <a:latin typeface="Arial" charset="0"/>
                      </a:endParaRPr>
                    </a:p>
                  </a:txBody>
                  <a:tcPr marL="182880" marR="0" marT="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25.6</a:t>
                      </a:r>
                      <a:endParaRPr kumimoji="0" lang="en-US" sz="1800" b="0" i="0" u="none" strike="noStrike" cap="none" normalizeH="0" baseline="0" dirty="0" smtClean="0">
                        <a:ln>
                          <a:noFill/>
                        </a:ln>
                        <a:solidFill>
                          <a:schemeClr val="tx1"/>
                        </a:solidFill>
                        <a:effectLst/>
                        <a:latin typeface="Arial" charset="0"/>
                      </a:endParaRPr>
                    </a:p>
                  </a:txBody>
                  <a:tcPr marL="0" marR="457200" marT="0" anchor="b" horzOverflow="overflow">
                    <a:lnL>
                      <a:noFill/>
                    </a:lnL>
                    <a:lnR cap="flat">
                      <a:noFill/>
                    </a:lnR>
                    <a:lnT>
                      <a:noFill/>
                    </a:lnT>
                    <a:lnB>
                      <a:noFill/>
                    </a:lnB>
                    <a:lnTlToBr>
                      <a:noFill/>
                    </a:lnTlToBr>
                    <a:lnBlToTr>
                      <a:noFill/>
                    </a:lnBlToTr>
                    <a:noFill/>
                  </a:tcPr>
                </a:tc>
              </a:tr>
              <a:tr h="3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Asians</a:t>
                      </a:r>
                      <a:endParaRPr kumimoji="0" lang="en-US" sz="1800" b="0" i="0" u="none" strike="noStrike" cap="none" normalizeH="0" baseline="0" dirty="0" smtClean="0">
                        <a:ln>
                          <a:noFill/>
                        </a:ln>
                        <a:solidFill>
                          <a:schemeClr val="tx1"/>
                        </a:solidFill>
                        <a:effectLst/>
                        <a:latin typeface="Arial" charset="0"/>
                      </a:endParaRPr>
                    </a:p>
                  </a:txBody>
                  <a:tcPr marL="182880" marR="0" marT="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11.7</a:t>
                      </a:r>
                      <a:endParaRPr kumimoji="0" lang="en-US" sz="1800" b="0" i="0" u="none" strike="noStrike" cap="none" normalizeH="0" baseline="0" dirty="0" smtClean="0">
                        <a:ln>
                          <a:noFill/>
                        </a:ln>
                        <a:solidFill>
                          <a:schemeClr val="tx1"/>
                        </a:solidFill>
                        <a:effectLst/>
                        <a:latin typeface="Arial" charset="0"/>
                      </a:endParaRPr>
                    </a:p>
                  </a:txBody>
                  <a:tcPr marL="0" marR="457200" marT="0" anchor="b" horzOverflow="overflow">
                    <a:lnL>
                      <a:noFill/>
                    </a:lnL>
                    <a:lnR cap="flat">
                      <a:noFill/>
                    </a:lnR>
                    <a:lnT>
                      <a:noFill/>
                    </a:lnT>
                    <a:lnB>
                      <a:noFill/>
                    </a:lnB>
                    <a:lnTlToBr>
                      <a:noFill/>
                    </a:lnTlToBr>
                    <a:lnBlToTr>
                      <a:noFill/>
                    </a:lnBlToTr>
                    <a:noFill/>
                  </a:tcPr>
                </a:tc>
              </a:tr>
              <a:tr h="3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White, not Hispanic</a:t>
                      </a:r>
                      <a:endParaRPr kumimoji="0" lang="en-US" sz="1800" b="0" i="0" u="none" strike="noStrike" cap="none" normalizeH="0" baseline="0" dirty="0" smtClean="0">
                        <a:ln>
                          <a:noFill/>
                        </a:ln>
                        <a:solidFill>
                          <a:schemeClr val="tx1"/>
                        </a:solidFill>
                        <a:effectLst/>
                        <a:latin typeface="Arial" charset="0"/>
                      </a:endParaRPr>
                    </a:p>
                  </a:txBody>
                  <a:tcPr marL="182880" marR="0" marT="0" anchor="b"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9.7</a:t>
                      </a:r>
                      <a:endParaRPr kumimoji="0" lang="en-US" sz="1800" b="0" i="0" u="none" strike="noStrike" cap="none" normalizeH="0" baseline="0" dirty="0" smtClean="0">
                        <a:ln>
                          <a:noFill/>
                        </a:ln>
                        <a:solidFill>
                          <a:schemeClr val="tx1"/>
                        </a:solidFill>
                        <a:effectLst/>
                        <a:latin typeface="Arial" charset="0"/>
                      </a:endParaRPr>
                    </a:p>
                  </a:txBody>
                  <a:tcPr marL="0" marR="457200" marT="0" anchor="b"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tr>
              <a:tr h="3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Married couple families (all races)</a:t>
                      </a:r>
                    </a:p>
                  </a:txBody>
                  <a:tcPr marL="182880" marR="0" marT="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6.3</a:t>
                      </a:r>
                    </a:p>
                  </a:txBody>
                  <a:tcPr marL="0" marR="457200" marT="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r h="32120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Note:</a:t>
                      </a:r>
                      <a:r>
                        <a:rPr kumimoji="0" lang="en-US" sz="1600" b="0" i="0" u="none" strike="noStrike" cap="none" normalizeH="0" baseline="0" dirty="0" smtClean="0">
                          <a:ln>
                            <a:noFill/>
                          </a:ln>
                          <a:solidFill>
                            <a:schemeClr val="tx1"/>
                          </a:solidFill>
                          <a:effectLst/>
                          <a:latin typeface="Arial" charset="0"/>
                        </a:rPr>
                        <a:t> Hispanic people can be of any race.</a:t>
                      </a:r>
                    </a:p>
                  </a:txBody>
                  <a:tcPr marL="182880" marR="0" marT="0" anchor="b" horzOverflow="overflow">
                    <a:lnL cap="flat">
                      <a:noFill/>
                    </a:lnL>
                    <a:lnR>
                      <a:noFill/>
                    </a:lnR>
                    <a:lnT w="38100" cap="flat" cmpd="sng" algn="ctr">
                      <a:solidFill>
                        <a:srgbClr val="95B6DF"/>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0" marR="457200" marT="0" anchor="b" horzOverflow="overflow">
                    <a:lnL>
                      <a:noFill/>
                    </a:lnL>
                    <a:lnR cap="flat">
                      <a:noFill/>
                    </a:lnR>
                    <a:lnT w="38100" cap="flat" cmpd="sng" algn="ctr">
                      <a:solidFill>
                        <a:srgbClr val="95B6DF"/>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income inequality</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The </a:t>
            </a:r>
            <a:r>
              <a:rPr lang="en-US" i="1" dirty="0" smtClean="0"/>
              <a:t>marginal productivity theory of income distribution</a:t>
            </a:r>
            <a:r>
              <a:rPr lang="en-US" dirty="0" smtClean="0"/>
              <a:t> (from chapter 17) suggests each factor of production (including labor) is paid its marginal revenue product.</a:t>
            </a:r>
          </a:p>
          <a:p>
            <a:pPr>
              <a:spcBef>
                <a:spcPts val="0"/>
              </a:spcBef>
              <a:spcAft>
                <a:spcPts val="1200"/>
              </a:spcAft>
            </a:pPr>
            <a:endParaRPr lang="en-US" dirty="0" smtClean="0"/>
          </a:p>
          <a:p>
            <a:pPr>
              <a:spcBef>
                <a:spcPts val="0"/>
              </a:spcBef>
              <a:spcAft>
                <a:spcPts val="1200"/>
              </a:spcAft>
            </a:pPr>
            <a:r>
              <a:rPr lang="en-US" dirty="0" smtClean="0"/>
              <a:t>A worker’s productivity depends in part on his or her </a:t>
            </a:r>
            <a:r>
              <a:rPr lang="en-US" b="1" i="1" dirty="0" smtClean="0"/>
              <a:t>human capital</a:t>
            </a:r>
            <a:r>
              <a:rPr lang="en-US" dirty="0" smtClean="0"/>
              <a:t>, the accumulated knowledge and skills that workers acquire from formal training and education or from life experiences.</a:t>
            </a:r>
          </a:p>
          <a:p>
            <a:pPr marL="342900" indent="-342900">
              <a:spcBef>
                <a:spcPts val="0"/>
              </a:spcBef>
              <a:spcAft>
                <a:spcPts val="1200"/>
              </a:spcAft>
              <a:buFont typeface="Arial" panose="020B0604020202020204" pitchFamily="34" charset="0"/>
              <a:buChar char="•"/>
            </a:pPr>
            <a:r>
              <a:rPr lang="en-US" dirty="0" smtClean="0"/>
              <a:t>Since human capital is not distributed equally across workers, neither will income be.</a:t>
            </a:r>
          </a:p>
          <a:p>
            <a:pPr marL="342900" indent="-342900">
              <a:spcBef>
                <a:spcPts val="0"/>
              </a:spcBef>
              <a:spcAft>
                <a:spcPts val="1200"/>
              </a:spcAft>
              <a:buFont typeface="Arial" panose="020B0604020202020204" pitchFamily="34" charset="0"/>
              <a:buChar char="•"/>
            </a:pPr>
            <a:endParaRPr lang="en-US" dirty="0"/>
          </a:p>
          <a:p>
            <a:pPr>
              <a:spcBef>
                <a:spcPts val="0"/>
              </a:spcBef>
              <a:spcAft>
                <a:spcPts val="1200"/>
              </a:spcAft>
            </a:pPr>
            <a:r>
              <a:rPr lang="en-US" dirty="0" smtClean="0"/>
              <a:t>Similarly, ownership of other factors of production such as capital is not distributed equally either.</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a:t>
            </a:r>
            <a:r>
              <a:rPr lang="en-US" i="1" dirty="0" smtClean="0"/>
              <a:t>increasing</a:t>
            </a:r>
            <a:r>
              <a:rPr lang="en-US" dirty="0" smtClean="0"/>
              <a:t> income inequality</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Table 18.6 showed that income inequality in the United States has been rising over the last few decades. </a:t>
            </a:r>
          </a:p>
          <a:p>
            <a:pPr>
              <a:spcBef>
                <a:spcPts val="0"/>
              </a:spcBef>
              <a:spcAft>
                <a:spcPts val="1200"/>
              </a:spcAft>
            </a:pPr>
            <a:r>
              <a:rPr lang="en-US" dirty="0" smtClean="0"/>
              <a:t>Some </a:t>
            </a:r>
            <a:r>
              <a:rPr lang="en-US" dirty="0"/>
              <a:t>factors that help to explain this include:</a:t>
            </a:r>
          </a:p>
          <a:p>
            <a:pPr marL="342900" indent="-342900">
              <a:spcBef>
                <a:spcPts val="0"/>
              </a:spcBef>
              <a:spcAft>
                <a:spcPts val="1200"/>
              </a:spcAft>
              <a:buFont typeface="Arial" pitchFamily="34" charset="0"/>
              <a:buChar char="•"/>
            </a:pPr>
            <a:r>
              <a:rPr lang="en-US" dirty="0"/>
              <a:t>Rapid technological change has decreased the demand for “unskilled” workers relative to “skilled” workers</a:t>
            </a:r>
          </a:p>
          <a:p>
            <a:pPr marL="342900" indent="-342900">
              <a:spcBef>
                <a:spcPts val="0"/>
              </a:spcBef>
              <a:spcAft>
                <a:spcPts val="1200"/>
              </a:spcAft>
              <a:buFont typeface="Arial" pitchFamily="34" charset="0"/>
              <a:buChar char="•"/>
            </a:pPr>
            <a:r>
              <a:rPr lang="en-US" dirty="0"/>
              <a:t>Expanding international trade has had the same effect</a:t>
            </a:r>
          </a:p>
          <a:p>
            <a:pPr marL="342900" indent="-342900">
              <a:spcBef>
                <a:spcPts val="0"/>
              </a:spcBef>
              <a:spcAft>
                <a:spcPts val="1200"/>
              </a:spcAft>
              <a:buFont typeface="Arial" pitchFamily="34" charset="0"/>
              <a:buChar char="•"/>
            </a:pPr>
            <a:r>
              <a:rPr lang="en-US" dirty="0"/>
              <a:t>Increased immigration (legal and not) has brought more unskilled workers to the United States</a:t>
            </a:r>
          </a:p>
          <a:p>
            <a:pPr>
              <a:spcBef>
                <a:spcPts val="0"/>
              </a:spcBef>
              <a:spcAft>
                <a:spcPts val="1200"/>
              </a:spcAft>
            </a:pPr>
            <a:endParaRPr lang="en-US" dirty="0" smtClean="0"/>
          </a:p>
          <a:p>
            <a:pPr>
              <a:spcBef>
                <a:spcPts val="0"/>
              </a:spcBef>
              <a:spcAft>
                <a:spcPts val="1200"/>
              </a:spcAft>
            </a:pPr>
            <a:r>
              <a:rPr lang="en-US" dirty="0" smtClean="0"/>
              <a:t>These </a:t>
            </a:r>
            <a:r>
              <a:rPr lang="en-US" dirty="0"/>
              <a:t>also have increased the income earned by capital-owners; and since capital-owners are generally richer, this also increases income inequality</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Have changing tax rates increased income inequality?</a:t>
            </a:r>
            <a:endParaRPr lang="en-US" sz="2800" dirty="0"/>
          </a:p>
        </p:txBody>
      </p:sp>
      <p:sp>
        <p:nvSpPr>
          <p:cNvPr id="3" name="Text Placeholder 2"/>
          <p:cNvSpPr>
            <a:spLocks noGrp="1"/>
          </p:cNvSpPr>
          <p:nvPr>
            <p:ph type="body" sz="quarter" idx="11"/>
          </p:nvPr>
        </p:nvSpPr>
        <p:spPr>
          <a:xfrm>
            <a:off x="152400" y="838200"/>
            <a:ext cx="3048000" cy="5638800"/>
          </a:xfrm>
        </p:spPr>
        <p:txBody>
          <a:bodyPr/>
          <a:lstStyle/>
          <a:p>
            <a:pPr>
              <a:spcBef>
                <a:spcPts val="0"/>
              </a:spcBef>
              <a:spcAft>
                <a:spcPts val="1200"/>
              </a:spcAft>
            </a:pPr>
            <a:r>
              <a:rPr lang="en-US" dirty="0"/>
              <a:t>The top marginal tax rate has decreased over the last 50 years.</a:t>
            </a:r>
          </a:p>
          <a:p>
            <a:pPr>
              <a:spcBef>
                <a:spcPts val="0"/>
              </a:spcBef>
              <a:spcAft>
                <a:spcPts val="1200"/>
              </a:spcAft>
            </a:pPr>
            <a:r>
              <a:rPr lang="en-US" dirty="0"/>
              <a:t>But it has remained relatively steady over the last 20 years, over which time income inequality has increased dramatically.</a:t>
            </a:r>
          </a:p>
          <a:p>
            <a:pPr marL="342900" indent="-342900">
              <a:spcBef>
                <a:spcPts val="0"/>
              </a:spcBef>
              <a:spcAft>
                <a:spcPts val="1200"/>
              </a:spcAft>
              <a:buFont typeface="Arial" panose="020B0604020202020204" pitchFamily="34" charset="0"/>
              <a:buChar char="•"/>
            </a:pPr>
            <a:r>
              <a:rPr lang="en-US" dirty="0"/>
              <a:t>This suggests that changes in marginal tax rates are </a:t>
            </a:r>
            <a:r>
              <a:rPr lang="en-US" i="1" dirty="0"/>
              <a:t>not</a:t>
            </a:r>
            <a:r>
              <a:rPr lang="en-US" dirty="0"/>
              <a:t> the cause of increasing income inequality.</a:t>
            </a:r>
          </a:p>
          <a:p>
            <a:endParaRPr lang="en-US" dirty="0"/>
          </a:p>
        </p:txBody>
      </p:sp>
      <p:sp>
        <p:nvSpPr>
          <p:cNvPr id="4" name="Text Placeholder 3"/>
          <p:cNvSpPr>
            <a:spLocks noGrp="1"/>
          </p:cNvSpPr>
          <p:nvPr>
            <p:ph type="body" sz="quarter" idx="12"/>
          </p:nvPr>
        </p:nvSpPr>
        <p:spPr>
          <a:xfrm>
            <a:off x="5867400" y="5562600"/>
            <a:ext cx="2438400" cy="449263"/>
          </a:xfrm>
        </p:spPr>
        <p:txBody>
          <a:bodyPr/>
          <a:lstStyle/>
          <a:p>
            <a:r>
              <a:rPr lang="en-US" dirty="0" smtClean="0"/>
              <a:t>The top marginal income tax rate in the United States, 1950–2013 </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dirty="0" smtClean="0"/>
              <a:t>Figure 18.6</a:t>
            </a:r>
            <a:endParaRPr lang="en-US" dirty="0"/>
          </a:p>
        </p:txBody>
      </p:sp>
      <p:pic>
        <p:nvPicPr>
          <p:cNvPr id="7170" name="Picture 2" descr="C:\Users\Paul\Dropbox\ECON 5e\Art From Fernando_For Digital\ch18\Figure_18.6\png\Figure_18.6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476991"/>
            <a:ext cx="6531579" cy="431420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aul\Dropbox\ECON 5e\Art From Fernando_For Digital\ch18\Figure_18.6\png\Figure_18.6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476991"/>
            <a:ext cx="6531579" cy="43142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aul\Dropbox\ECON 5e\Art From Fernando_For Digital\ch18\Figure_18.6\png\Figure_18.6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1476991"/>
            <a:ext cx="6531579" cy="431420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Paul\Dropbox\ECON 5e\Art From Fernando_For Digital\ch18\Figure_18.6\png\Figure_18.6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1476991"/>
            <a:ext cx="6531579" cy="43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left)">
                                      <p:cBhvr>
                                        <p:cTn id="11" dur="500"/>
                                        <p:tgtEl>
                                          <p:spTgt spid="7170"/>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wipe(left)">
                                      <p:cBhvr>
                                        <p:cTn id="14" dur="500"/>
                                        <p:tgtEl>
                                          <p:spTgt spid="7171"/>
                                        </p:tgtEl>
                                      </p:cBhvr>
                                    </p:animEffect>
                                  </p:childTnLst>
                                </p:cTn>
                              </p:par>
                              <p:par>
                                <p:cTn id="15" presetID="22" presetClass="entr" presetSubtype="8"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left)">
                                      <p:cBhvr>
                                        <p:cTn id="17" dur="500"/>
                                        <p:tgtEl>
                                          <p:spTgt spid="717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wipe(left)">
                                      <p:cBhvr>
                                        <p:cTn id="21" dur="1000"/>
                                        <p:tgtEl>
                                          <p:spTgt spid="717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explains the 1 percent?</a:t>
            </a:r>
            <a:endParaRPr lang="en-US" dirty="0"/>
          </a:p>
        </p:txBody>
      </p:sp>
      <p:sp>
        <p:nvSpPr>
          <p:cNvPr id="4" name="Text Placeholder 2"/>
          <p:cNvSpPr txBox="1">
            <a:spLocks/>
          </p:cNvSpPr>
          <p:nvPr/>
        </p:nvSpPr>
        <p:spPr>
          <a:xfrm>
            <a:off x="152400" y="838200"/>
            <a:ext cx="3657600" cy="35814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smtClean="0"/>
              <a:t>In the past few years, concerns about increasing inequality have often focused on the top 1% of the income distribution.</a:t>
            </a:r>
          </a:p>
          <a:p>
            <a:r>
              <a:rPr lang="en-US" kern="0" dirty="0" smtClean="0"/>
              <a:t>In the last decade or so, the share of income earned by this group has risen compared to the middle of last century. Why?</a:t>
            </a:r>
            <a:endParaRPr lang="en-US" kern="0" dirty="0"/>
          </a:p>
        </p:txBody>
      </p:sp>
      <p:sp>
        <p:nvSpPr>
          <p:cNvPr id="5" name="Text Placeholder 2"/>
          <p:cNvSpPr txBox="1">
            <a:spLocks/>
          </p:cNvSpPr>
          <p:nvPr/>
        </p:nvSpPr>
        <p:spPr>
          <a:xfrm>
            <a:off x="152400" y="4343400"/>
            <a:ext cx="8839200" cy="2286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457200" indent="-457200">
              <a:buAutoNum type="arabicPeriod"/>
            </a:pPr>
            <a:r>
              <a:rPr lang="en-US" kern="0" dirty="0" smtClean="0"/>
              <a:t>High income earners have bargained for higher salaries, perhaps due to decreasing marginal tax rates, or a breakdown of formal or informal “pay codes”.</a:t>
            </a:r>
          </a:p>
          <a:p>
            <a:pPr marL="457200" indent="-457200">
              <a:buAutoNum type="arabicPeriod"/>
            </a:pPr>
            <a:r>
              <a:rPr lang="en-US" kern="0" dirty="0" smtClean="0"/>
              <a:t>Changes in technology have amplified the </a:t>
            </a:r>
            <a:r>
              <a:rPr lang="en-US" i="1" kern="0" dirty="0" smtClean="0"/>
              <a:t>superstar effect</a:t>
            </a:r>
            <a:r>
              <a:rPr lang="en-US" kern="0" dirty="0" smtClean="0"/>
              <a:t>.</a:t>
            </a:r>
          </a:p>
          <a:p>
            <a:pPr marL="457200" indent="-457200">
              <a:buAutoNum type="arabicPeriod"/>
            </a:pPr>
            <a:r>
              <a:rPr lang="en-US" kern="0" dirty="0" smtClean="0"/>
              <a:t>The disproportionate political influence of high income earners may have allowed them to influence laws in their favor.</a:t>
            </a:r>
            <a:endParaRPr lang="en-US" kern="0" dirty="0"/>
          </a:p>
        </p:txBody>
      </p:sp>
      <p:pic>
        <p:nvPicPr>
          <p:cNvPr id="8194" name="Picture 2" descr="C:\Users\Paul\Dropbox\ECON 5e\Art From Fernando_For Digital\ch18\Ch18_MTC_1percent\png\Ch18_MTC_1percent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aul\Dropbox\ECON 5e\Art From Fernando_For Digital\ch18\Ch18_MTC_1percent\png\Ch18_MTC_1percen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aul\Dropbox\ECON 5e\Art From Fernando_For Digital\ch18\Ch18_MTC_1percent\png\Ch18_MTC_1percen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Paul\Dropbox\ECON 5e\Art From Fernando_For Digital\ch18\Ch18_MTC_1percent\png\Ch18_MTC_1percent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Paul\Dropbox\ECON 5e\Art From Fernando_For Digital\ch18\Ch18_MTC_1percent\png\Ch18_MTC_1percent_4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Paul\Dropbox\ECON 5e\Art From Fernando_For Digital\ch18\Ch18_MTC_1percent\png\Ch18_MTC_1percent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Paul\Dropbox\ECON 5e\Art From Fernando_For Digital\ch18\Ch18_MTC_1percent\png\Ch18_MTC_1percent_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914400"/>
            <a:ext cx="5501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left)">
                                      <p:cBhvr>
                                        <p:cTn id="11" dur="500"/>
                                        <p:tgtEl>
                                          <p:spTgt spid="8194"/>
                                        </p:tgtEl>
                                      </p:cBhvr>
                                    </p:animEffect>
                                  </p:childTnLst>
                                </p:cTn>
                              </p:par>
                              <p:par>
                                <p:cTn id="12" presetID="22" presetClass="entr" presetSubtype="8" fill="hold" nodeType="with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ipe(left)">
                                      <p:cBhvr>
                                        <p:cTn id="14" dur="500"/>
                                        <p:tgtEl>
                                          <p:spTgt spid="8195"/>
                                        </p:tgtEl>
                                      </p:cBhvr>
                                    </p:animEffect>
                                  </p:childTnLst>
                                </p:cTn>
                              </p:par>
                              <p:par>
                                <p:cTn id="15" presetID="22" presetClass="entr" presetSubtype="8"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left)">
                                      <p:cBhvr>
                                        <p:cTn id="17" dur="500"/>
                                        <p:tgtEl>
                                          <p:spTgt spid="819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wipe(left)">
                                      <p:cBhvr>
                                        <p:cTn id="21" dur="1000"/>
                                        <p:tgtEl>
                                          <p:spTgt spid="819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198"/>
                                        </p:tgtEl>
                                        <p:attrNameLst>
                                          <p:attrName>style.visibility</p:attrName>
                                        </p:attrNameLst>
                                      </p:cBhvr>
                                      <p:to>
                                        <p:strVal val="visible"/>
                                      </p:to>
                                    </p:set>
                                    <p:animEffect transition="in" filter="wipe(left)">
                                      <p:cBhvr>
                                        <p:cTn id="25" dur="500"/>
                                        <p:tgtEl>
                                          <p:spTgt spid="819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199"/>
                                        </p:tgtEl>
                                        <p:attrNameLst>
                                          <p:attrName>style.visibility</p:attrName>
                                        </p:attrNameLst>
                                      </p:cBhvr>
                                      <p:to>
                                        <p:strVal val="visible"/>
                                      </p:to>
                                    </p:set>
                                    <p:animEffect transition="in" filter="wipe(left)">
                                      <p:cBhvr>
                                        <p:cTn id="29" dur="1000"/>
                                        <p:tgtEl>
                                          <p:spTgt spid="8199"/>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200"/>
                                        </p:tgtEl>
                                        <p:attrNameLst>
                                          <p:attrName>style.visibility</p:attrName>
                                        </p:attrNameLst>
                                      </p:cBhvr>
                                      <p:to>
                                        <p:strVal val="visible"/>
                                      </p:to>
                                    </p:set>
                                    <p:animEffect transition="in" filter="wipe(left)">
                                      <p:cBhvr>
                                        <p:cTn id="33" dur="500"/>
                                        <p:tgtEl>
                                          <p:spTgt spid="82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wipe(left)">
                                      <p:cBhvr>
                                        <p:cTn id="46" dur="500"/>
                                        <p:tgtEl>
                                          <p:spTgt spid="5">
                                            <p:txEl>
                                              <p:pRg st="1" end="1"/>
                                            </p:txEl>
                                          </p:spTgt>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wipe(left)">
                                      <p:cBhvr>
                                        <p:cTn id="5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Showing the income distribution with a Lorenz curve</a:t>
            </a:r>
            <a:endParaRPr lang="en-US" sz="2800" dirty="0"/>
          </a:p>
        </p:txBody>
      </p:sp>
      <p:sp>
        <p:nvSpPr>
          <p:cNvPr id="3" name="Text Placeholder 2"/>
          <p:cNvSpPr>
            <a:spLocks noGrp="1"/>
          </p:cNvSpPr>
          <p:nvPr>
            <p:ph type="body" sz="quarter" idx="11"/>
          </p:nvPr>
        </p:nvSpPr>
        <p:spPr>
          <a:xfrm>
            <a:off x="152400" y="838200"/>
            <a:ext cx="3962400" cy="5638800"/>
          </a:xfrm>
        </p:spPr>
        <p:txBody>
          <a:bodyPr/>
          <a:lstStyle/>
          <a:p>
            <a:pPr>
              <a:spcBef>
                <a:spcPts val="0"/>
              </a:spcBef>
              <a:spcAft>
                <a:spcPts val="1200"/>
              </a:spcAft>
            </a:pPr>
            <a:r>
              <a:rPr lang="en-US" dirty="0"/>
              <a:t>A </a:t>
            </a:r>
            <a:r>
              <a:rPr lang="en-US" i="1" dirty="0"/>
              <a:t>Lorenz curve</a:t>
            </a:r>
            <a:r>
              <a:rPr lang="en-US" dirty="0"/>
              <a:t> shows the distribution of income by arraying incomes from lowest to highest on the horizontal axis and indicating the cumulative fraction of income earned by each fraction of households on the vertical axis.</a:t>
            </a:r>
          </a:p>
          <a:p>
            <a:pPr>
              <a:spcBef>
                <a:spcPts val="0"/>
              </a:spcBef>
              <a:spcAft>
                <a:spcPts val="1200"/>
              </a:spcAft>
            </a:pPr>
            <a:r>
              <a:rPr lang="en-US" dirty="0"/>
              <a:t>The figure shows Lorenz curves for the United States for 1980 and 2011.</a:t>
            </a:r>
          </a:p>
          <a:p>
            <a:pPr>
              <a:spcBef>
                <a:spcPts val="0"/>
              </a:spcBef>
              <a:spcAft>
                <a:spcPts val="1200"/>
              </a:spcAft>
            </a:pPr>
            <a:r>
              <a:rPr lang="en-US" dirty="0"/>
              <a:t>If incomes were perfectly equal, the Lorenz curve would be the diagonal line.</a:t>
            </a:r>
          </a:p>
          <a:p>
            <a:endParaRPr lang="en-US" dirty="0"/>
          </a:p>
        </p:txBody>
      </p:sp>
      <p:sp>
        <p:nvSpPr>
          <p:cNvPr id="4" name="Text Placeholder 3"/>
          <p:cNvSpPr>
            <a:spLocks noGrp="1"/>
          </p:cNvSpPr>
          <p:nvPr>
            <p:ph type="body" sz="quarter" idx="12"/>
          </p:nvPr>
        </p:nvSpPr>
        <p:spPr>
          <a:xfrm>
            <a:off x="5867400" y="5562600"/>
            <a:ext cx="2290763" cy="449263"/>
          </a:xfrm>
        </p:spPr>
        <p:txBody>
          <a:bodyPr/>
          <a:lstStyle/>
          <a:p>
            <a:r>
              <a:rPr lang="en-US" dirty="0" smtClean="0"/>
              <a:t>The Lorenz curve and </a:t>
            </a:r>
            <a:r>
              <a:rPr lang="en-US" dirty="0" err="1" smtClean="0"/>
              <a:t>Gini</a:t>
            </a:r>
            <a:r>
              <a:rPr lang="en-US" dirty="0" smtClean="0"/>
              <a:t> coefficient</a:t>
            </a:r>
            <a:endParaRPr lang="en-US" dirty="0"/>
          </a:p>
        </p:txBody>
      </p:sp>
      <p:sp>
        <p:nvSpPr>
          <p:cNvPr id="5" name="Text Placeholder 4"/>
          <p:cNvSpPr>
            <a:spLocks noGrp="1"/>
          </p:cNvSpPr>
          <p:nvPr>
            <p:ph type="body" sz="quarter" idx="13"/>
          </p:nvPr>
        </p:nvSpPr>
        <p:spPr>
          <a:xfrm>
            <a:off x="4419600" y="5562600"/>
            <a:ext cx="1466850" cy="381000"/>
          </a:xfrm>
        </p:spPr>
        <p:txBody>
          <a:bodyPr/>
          <a:lstStyle/>
          <a:p>
            <a:r>
              <a:rPr lang="en-US" dirty="0" smtClean="0"/>
              <a:t>Figure 18.7a</a:t>
            </a:r>
            <a:endParaRPr lang="en-US" dirty="0"/>
          </a:p>
        </p:txBody>
      </p:sp>
      <p:pic>
        <p:nvPicPr>
          <p:cNvPr id="7170" name="Picture 2" descr="C:\Users\holmes\Dropbox\ECON 5e\Art From Fernando_For Digital\ch18\Figure_18.7\png\Figure_18.7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olmes\Dropbox\ECON 5e\Art From Fernando_For Digital\ch18\Figure_18.7\png\Figure_18.7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olmes\Dropbox\ECON 5e\Art From Fernando_For Digital\ch18\Figure_18.7\png\Figure_18.7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holmes\Dropbox\ECON 5e\Art From Fernando_For Digital\ch18\Figure_18.7\png\Figure_18.7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holmes\Dropbox\ECON 5e\Art From Fernando_For Digital\ch18\Figure_18.7\png\Figure_18.7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holmes\Dropbox\ECON 5e\Art From Fernando_For Digital\ch18\Figure_18.7\png\Figure_18.7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holmes\Dropbox\ECON 5e\Art From Fernando_For Digital\ch18\Figure_18.7\png\Figure_18.7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holmes\Dropbox\ECON 5e\Art From Fernando_For Digital\ch18\Figure_18.7\png\Figure_18.7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holmes\Dropbox\ECON 5e\Art From Fernando_For Digital\ch18\Figure_18.7\png\Figure_18.7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holmes\Dropbox\ECON 5e\Art From Fernando_For Digital\ch18\Figure_18.7\png\Figure_18.7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holmes\Dropbox\ECON 5e\Art From Fernando_For Digital\ch18\Figure_18.7\png\Figure_18.7_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holmes\Dropbox\ECON 5e\Art From Fernando_For Digital\ch18\Figure_18.7\png\Figure_18.7_1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Users\holmes\Dropbox\ECON 5e\Art From Fernando_For Digital\ch18\Figure_18.7\png\Figure_18.7_1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C:\Users\holmes\Dropbox\ECON 5e\Art From Fernando_For Digital\ch18\Figure_18.7\png\Figure_18.7_14.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C:\Users\holmes\Dropbox\ECON 5e\Art From Fernando_For Digital\ch18\Figure_18.7\png\Figure_18.7_1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32249" y="1066801"/>
            <a:ext cx="498137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left)">
                                      <p:cBhvr>
                                        <p:cTn id="11" dur="500"/>
                                        <p:tgtEl>
                                          <p:spTgt spid="7170"/>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wipe(left)">
                                      <p:cBhvr>
                                        <p:cTn id="14" dur="500"/>
                                        <p:tgtEl>
                                          <p:spTgt spid="7171"/>
                                        </p:tgtEl>
                                      </p:cBhvr>
                                    </p:animEffect>
                                  </p:childTnLst>
                                </p:cTn>
                              </p:par>
                              <p:par>
                                <p:cTn id="15" presetID="22" presetClass="entr" presetSubtype="8"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left)">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wipe(left)">
                                      <p:cBhvr>
                                        <p:cTn id="26" dur="500"/>
                                        <p:tgtEl>
                                          <p:spTgt spid="7175"/>
                                        </p:tgtEl>
                                      </p:cBhvr>
                                    </p:animEffect>
                                  </p:childTnLst>
                                </p:cTn>
                              </p:par>
                              <p:par>
                                <p:cTn id="27" presetID="22" presetClass="entr" presetSubtype="8"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animEffect transition="in" filter="wipe(left)">
                                      <p:cBhvr>
                                        <p:cTn id="29" dur="500"/>
                                        <p:tgtEl>
                                          <p:spTgt spid="7176"/>
                                        </p:tgtEl>
                                      </p:cBhvr>
                                    </p:animEffect>
                                  </p:childTnLst>
                                </p:cTn>
                              </p:par>
                              <p:par>
                                <p:cTn id="30" presetID="22" presetClass="entr" presetSubtype="8" fill="hold" nodeType="with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wipe(left)">
                                      <p:cBhvr>
                                        <p:cTn id="32" dur="500"/>
                                        <p:tgtEl>
                                          <p:spTgt spid="7177"/>
                                        </p:tgtEl>
                                      </p:cBhvr>
                                    </p:animEffect>
                                  </p:childTnLst>
                                </p:cTn>
                              </p:par>
                              <p:par>
                                <p:cTn id="33" presetID="22" presetClass="entr" presetSubtype="8"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Effect transition="in" filter="wipe(left)">
                                      <p:cBhvr>
                                        <p:cTn id="35" dur="500"/>
                                        <p:tgtEl>
                                          <p:spTgt spid="7178"/>
                                        </p:tgtEl>
                                      </p:cBhvr>
                                    </p:animEffect>
                                  </p:childTnLst>
                                </p:cTn>
                              </p:par>
                              <p:par>
                                <p:cTn id="36" presetID="22" presetClass="entr" presetSubtype="8" fill="hold" nodeType="withEffect">
                                  <p:stCondLst>
                                    <p:cond delay="0"/>
                                  </p:stCondLst>
                                  <p:childTnLst>
                                    <p:set>
                                      <p:cBhvr>
                                        <p:cTn id="37" dur="1" fill="hold">
                                          <p:stCondLst>
                                            <p:cond delay="0"/>
                                          </p:stCondLst>
                                        </p:cTn>
                                        <p:tgtEl>
                                          <p:spTgt spid="7179"/>
                                        </p:tgtEl>
                                        <p:attrNameLst>
                                          <p:attrName>style.visibility</p:attrName>
                                        </p:attrNameLst>
                                      </p:cBhvr>
                                      <p:to>
                                        <p:strVal val="visible"/>
                                      </p:to>
                                    </p:set>
                                    <p:animEffect transition="in" filter="wipe(left)">
                                      <p:cBhvr>
                                        <p:cTn id="38" dur="500"/>
                                        <p:tgtEl>
                                          <p:spTgt spid="7179"/>
                                        </p:tgtEl>
                                      </p:cBhvr>
                                    </p:animEffect>
                                  </p:childTnLst>
                                </p:cTn>
                              </p:par>
                              <p:par>
                                <p:cTn id="39" presetID="22" presetClass="entr" presetSubtype="8" fill="hold" nodeType="withEffect">
                                  <p:stCondLst>
                                    <p:cond delay="0"/>
                                  </p:stCondLst>
                                  <p:childTnLst>
                                    <p:set>
                                      <p:cBhvr>
                                        <p:cTn id="40" dur="1" fill="hold">
                                          <p:stCondLst>
                                            <p:cond delay="0"/>
                                          </p:stCondLst>
                                        </p:cTn>
                                        <p:tgtEl>
                                          <p:spTgt spid="7180"/>
                                        </p:tgtEl>
                                        <p:attrNameLst>
                                          <p:attrName>style.visibility</p:attrName>
                                        </p:attrNameLst>
                                      </p:cBhvr>
                                      <p:to>
                                        <p:strVal val="visible"/>
                                      </p:to>
                                    </p:set>
                                    <p:animEffect transition="in" filter="wipe(left)">
                                      <p:cBhvr>
                                        <p:cTn id="41" dur="500"/>
                                        <p:tgtEl>
                                          <p:spTgt spid="7180"/>
                                        </p:tgtEl>
                                      </p:cBhvr>
                                    </p:animEffect>
                                  </p:childTnLst>
                                </p:cTn>
                              </p:par>
                              <p:par>
                                <p:cTn id="42" presetID="22" presetClass="entr" presetSubtype="8" fill="hold" nodeType="withEffect">
                                  <p:stCondLst>
                                    <p:cond delay="0"/>
                                  </p:stCondLst>
                                  <p:childTnLst>
                                    <p:set>
                                      <p:cBhvr>
                                        <p:cTn id="43" dur="1" fill="hold">
                                          <p:stCondLst>
                                            <p:cond delay="0"/>
                                          </p:stCondLst>
                                        </p:cTn>
                                        <p:tgtEl>
                                          <p:spTgt spid="7181"/>
                                        </p:tgtEl>
                                        <p:attrNameLst>
                                          <p:attrName>style.visibility</p:attrName>
                                        </p:attrNameLst>
                                      </p:cBhvr>
                                      <p:to>
                                        <p:strVal val="visible"/>
                                      </p:to>
                                    </p:set>
                                    <p:animEffect transition="in" filter="wipe(left)">
                                      <p:cBhvr>
                                        <p:cTn id="44" dur="500"/>
                                        <p:tgtEl>
                                          <p:spTgt spid="7181"/>
                                        </p:tgtEl>
                                      </p:cBhvr>
                                    </p:animEffect>
                                  </p:childTnLst>
                                </p:cTn>
                              </p:par>
                              <p:par>
                                <p:cTn id="45" presetID="22" presetClass="entr" presetSubtype="8" fill="hold" nodeType="withEffect">
                                  <p:stCondLst>
                                    <p:cond delay="0"/>
                                  </p:stCondLst>
                                  <p:childTnLst>
                                    <p:set>
                                      <p:cBhvr>
                                        <p:cTn id="46" dur="1" fill="hold">
                                          <p:stCondLst>
                                            <p:cond delay="0"/>
                                          </p:stCondLst>
                                        </p:cTn>
                                        <p:tgtEl>
                                          <p:spTgt spid="7182"/>
                                        </p:tgtEl>
                                        <p:attrNameLst>
                                          <p:attrName>style.visibility</p:attrName>
                                        </p:attrNameLst>
                                      </p:cBhvr>
                                      <p:to>
                                        <p:strVal val="visible"/>
                                      </p:to>
                                    </p:set>
                                    <p:animEffect transition="in" filter="wipe(left)">
                                      <p:cBhvr>
                                        <p:cTn id="47" dur="500"/>
                                        <p:tgtEl>
                                          <p:spTgt spid="7182"/>
                                        </p:tgtEl>
                                      </p:cBhvr>
                                    </p:animEffect>
                                  </p:childTnLst>
                                </p:cTn>
                              </p:par>
                              <p:par>
                                <p:cTn id="48" presetID="22" presetClass="entr" presetSubtype="8" fill="hold" nodeType="with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wipe(left)">
                                      <p:cBhvr>
                                        <p:cTn id="50" dur="500"/>
                                        <p:tgtEl>
                                          <p:spTgt spid="7183"/>
                                        </p:tgtEl>
                                      </p:cBhvr>
                                    </p:animEffect>
                                  </p:childTnLst>
                                </p:cTn>
                              </p:par>
                              <p:par>
                                <p:cTn id="51" presetID="22" presetClass="entr" presetSubtype="8" fill="hold" nodeType="withEffect">
                                  <p:stCondLst>
                                    <p:cond delay="0"/>
                                  </p:stCondLst>
                                  <p:childTnLst>
                                    <p:set>
                                      <p:cBhvr>
                                        <p:cTn id="52" dur="1" fill="hold">
                                          <p:stCondLst>
                                            <p:cond delay="0"/>
                                          </p:stCondLst>
                                        </p:cTn>
                                        <p:tgtEl>
                                          <p:spTgt spid="7184"/>
                                        </p:tgtEl>
                                        <p:attrNameLst>
                                          <p:attrName>style.visibility</p:attrName>
                                        </p:attrNameLst>
                                      </p:cBhvr>
                                      <p:to>
                                        <p:strVal val="visible"/>
                                      </p:to>
                                    </p:set>
                                    <p:animEffect transition="in" filter="wipe(left)">
                                      <p:cBhvr>
                                        <p:cTn id="53" dur="500"/>
                                        <p:tgtEl>
                                          <p:spTgt spid="718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left)">
                                      <p:cBhvr>
                                        <p:cTn id="58" dur="500"/>
                                        <p:tgtEl>
                                          <p:spTgt spid="3">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7173"/>
                                        </p:tgtEl>
                                        <p:attrNameLst>
                                          <p:attrName>style.visibility</p:attrName>
                                        </p:attrNameLst>
                                      </p:cBhvr>
                                      <p:to>
                                        <p:strVal val="visible"/>
                                      </p:to>
                                    </p:set>
                                    <p:animEffect transition="in" filter="wipe(left)">
                                      <p:cBhvr>
                                        <p:cTn id="62" dur="500"/>
                                        <p:tgtEl>
                                          <p:spTgt spid="7173"/>
                                        </p:tgtEl>
                                      </p:cBhvr>
                                    </p:animEffect>
                                  </p:childTnLst>
                                </p:cTn>
                              </p:par>
                              <p:par>
                                <p:cTn id="63" presetID="22" presetClass="entr" presetSubtype="8" fill="hold" nodeType="withEffect">
                                  <p:stCondLst>
                                    <p:cond delay="0"/>
                                  </p:stCondLst>
                                  <p:childTnLst>
                                    <p:set>
                                      <p:cBhvr>
                                        <p:cTn id="64" dur="1" fill="hold">
                                          <p:stCondLst>
                                            <p:cond delay="0"/>
                                          </p:stCondLst>
                                        </p:cTn>
                                        <p:tgtEl>
                                          <p:spTgt spid="7174"/>
                                        </p:tgtEl>
                                        <p:attrNameLst>
                                          <p:attrName>style.visibility</p:attrName>
                                        </p:attrNameLst>
                                      </p:cBhvr>
                                      <p:to>
                                        <p:strVal val="visible"/>
                                      </p:to>
                                    </p:set>
                                    <p:animEffect transition="in" filter="wipe(left)">
                                      <p:cBhvr>
                                        <p:cTn id="6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Measuring income inequality with the </a:t>
            </a:r>
            <a:r>
              <a:rPr lang="en-US" sz="2800" dirty="0" err="1" smtClean="0"/>
              <a:t>Gini</a:t>
            </a:r>
            <a:r>
              <a:rPr lang="en-US" sz="2800" dirty="0" smtClean="0"/>
              <a:t> coefficient</a:t>
            </a:r>
            <a:endParaRPr lang="en-US" sz="2800" dirty="0"/>
          </a:p>
        </p:txBody>
      </p:sp>
      <p:sp>
        <p:nvSpPr>
          <p:cNvPr id="3" name="Text Placeholder 2"/>
          <p:cNvSpPr>
            <a:spLocks noGrp="1"/>
          </p:cNvSpPr>
          <p:nvPr>
            <p:ph type="body" sz="quarter" idx="11"/>
          </p:nvPr>
        </p:nvSpPr>
        <p:spPr>
          <a:xfrm>
            <a:off x="152400" y="838200"/>
            <a:ext cx="4267200" cy="2286000"/>
          </a:xfrm>
        </p:spPr>
        <p:txBody>
          <a:bodyPr/>
          <a:lstStyle/>
          <a:p>
            <a:pPr>
              <a:spcBef>
                <a:spcPts val="0"/>
              </a:spcBef>
              <a:spcAft>
                <a:spcPts val="1200"/>
              </a:spcAft>
            </a:pPr>
            <a:r>
              <a:rPr lang="en-US" dirty="0"/>
              <a:t>The larger the area between the actual Lorenz curve and the perfect equality Lorenz curve, the more unequal are incomes.</a:t>
            </a:r>
          </a:p>
          <a:p>
            <a:pPr>
              <a:spcBef>
                <a:spcPts val="0"/>
              </a:spcBef>
              <a:spcAft>
                <a:spcPts val="1200"/>
              </a:spcAft>
            </a:pPr>
            <a:r>
              <a:rPr lang="en-US" dirty="0"/>
              <a:t>We measure this inequality with the </a:t>
            </a:r>
            <a:r>
              <a:rPr lang="en-US" i="1" dirty="0" err="1"/>
              <a:t>Gini</a:t>
            </a:r>
            <a:r>
              <a:rPr lang="en-US" i="1" dirty="0"/>
              <a:t> coefficient</a:t>
            </a:r>
            <a:r>
              <a:rPr lang="en-US" dirty="0" smtClean="0"/>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278444684"/>
              </p:ext>
            </p:extLst>
          </p:nvPr>
        </p:nvGraphicFramePr>
        <p:xfrm>
          <a:off x="990600" y="2971800"/>
          <a:ext cx="2709863" cy="700088"/>
        </p:xfrm>
        <a:graphic>
          <a:graphicData uri="http://schemas.openxmlformats.org/presentationml/2006/ole">
            <mc:AlternateContent xmlns:mc="http://schemas.openxmlformats.org/markup-compatibility/2006">
              <mc:Choice xmlns:v="urn:schemas-microsoft-com:vml" Requires="v">
                <p:oleObj spid="_x0000_s4131" name="Equation" r:id="rId4" imgW="1663560" imgH="431640" progId="Equation.3">
                  <p:embed/>
                </p:oleObj>
              </mc:Choice>
              <mc:Fallback>
                <p:oleObj name="Equation" r:id="rId4" imgW="1663560" imgH="431640" progId="Equation.3">
                  <p:embed/>
                  <p:pic>
                    <p:nvPicPr>
                      <p:cNvPr id="0" name=""/>
                      <p:cNvPicPr>
                        <a:picLocks noChangeAspect="1" noChangeArrowheads="1"/>
                      </p:cNvPicPr>
                      <p:nvPr/>
                    </p:nvPicPr>
                    <p:blipFill>
                      <a:blip r:embed="rId5"/>
                      <a:srcRect/>
                      <a:stretch>
                        <a:fillRect/>
                      </a:stretch>
                    </p:blipFill>
                    <p:spPr bwMode="auto">
                      <a:xfrm>
                        <a:off x="990600" y="2971800"/>
                        <a:ext cx="27098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2"/>
          <p:cNvSpPr txBox="1">
            <a:spLocks/>
          </p:cNvSpPr>
          <p:nvPr/>
        </p:nvSpPr>
        <p:spPr>
          <a:xfrm>
            <a:off x="152400" y="3581400"/>
            <a:ext cx="4267200" cy="2971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smtClean="0"/>
              <a:t>Perfect equality in incomes would give a </a:t>
            </a:r>
            <a:r>
              <a:rPr lang="en-US" kern="0" dirty="0" err="1" smtClean="0"/>
              <a:t>Gini</a:t>
            </a:r>
            <a:r>
              <a:rPr lang="en-US" kern="0" dirty="0" smtClean="0"/>
              <a:t> coefficient of 0; if all income was earned by one person, the </a:t>
            </a:r>
            <a:r>
              <a:rPr lang="en-US" kern="0" dirty="0" err="1" smtClean="0"/>
              <a:t>Gini</a:t>
            </a:r>
            <a:r>
              <a:rPr lang="en-US" kern="0" dirty="0" smtClean="0"/>
              <a:t> coefficient would be 1.</a:t>
            </a:r>
          </a:p>
          <a:p>
            <a:pPr>
              <a:spcBef>
                <a:spcPts val="0"/>
              </a:spcBef>
              <a:spcAft>
                <a:spcPts val="1200"/>
              </a:spcAft>
            </a:pPr>
            <a:r>
              <a:rPr lang="en-US" kern="0" dirty="0" smtClean="0"/>
              <a:t>The U.S. </a:t>
            </a:r>
            <a:r>
              <a:rPr lang="en-US" kern="0" dirty="0" err="1" smtClean="0"/>
              <a:t>Gini</a:t>
            </a:r>
            <a:r>
              <a:rPr lang="en-US" kern="0" dirty="0" smtClean="0"/>
              <a:t> coefficient for incomes rose from 0.403 in 1980 to 0.477 in 2012.</a:t>
            </a:r>
          </a:p>
          <a:p>
            <a:pPr>
              <a:spcBef>
                <a:spcPts val="0"/>
              </a:spcBef>
              <a:spcAft>
                <a:spcPts val="1200"/>
              </a:spcAft>
            </a:pPr>
            <a:endParaRPr lang="en-US" kern="0" dirty="0" smtClean="0"/>
          </a:p>
          <a:p>
            <a:pPr>
              <a:spcBef>
                <a:spcPts val="0"/>
              </a:spcBef>
              <a:spcAft>
                <a:spcPts val="1200"/>
              </a:spcAft>
            </a:pPr>
            <a:endParaRPr lang="en-US" kern="0" dirty="0"/>
          </a:p>
        </p:txBody>
      </p:sp>
      <p:sp>
        <p:nvSpPr>
          <p:cNvPr id="4" name="Text Placeholder 3"/>
          <p:cNvSpPr>
            <a:spLocks noGrp="1"/>
          </p:cNvSpPr>
          <p:nvPr>
            <p:ph type="body" sz="quarter" idx="12"/>
          </p:nvPr>
        </p:nvSpPr>
        <p:spPr>
          <a:xfrm>
            <a:off x="5867400" y="5562600"/>
            <a:ext cx="2290763" cy="449263"/>
          </a:xfrm>
        </p:spPr>
        <p:txBody>
          <a:bodyPr/>
          <a:lstStyle/>
          <a:p>
            <a:r>
              <a:rPr lang="en-US" dirty="0" smtClean="0"/>
              <a:t>The Lorenz curve and </a:t>
            </a:r>
            <a:r>
              <a:rPr lang="en-US" dirty="0" err="1" smtClean="0"/>
              <a:t>Gini</a:t>
            </a:r>
            <a:r>
              <a:rPr lang="en-US" dirty="0" smtClean="0"/>
              <a:t> coefficient</a:t>
            </a:r>
            <a:endParaRPr lang="en-US" dirty="0"/>
          </a:p>
        </p:txBody>
      </p:sp>
      <p:sp>
        <p:nvSpPr>
          <p:cNvPr id="5" name="Text Placeholder 4"/>
          <p:cNvSpPr>
            <a:spLocks noGrp="1"/>
          </p:cNvSpPr>
          <p:nvPr>
            <p:ph type="body" sz="quarter" idx="13"/>
          </p:nvPr>
        </p:nvSpPr>
        <p:spPr>
          <a:xfrm>
            <a:off x="4419600" y="5562600"/>
            <a:ext cx="1466850" cy="381000"/>
          </a:xfrm>
        </p:spPr>
        <p:txBody>
          <a:bodyPr/>
          <a:lstStyle/>
          <a:p>
            <a:r>
              <a:rPr lang="en-US" dirty="0" smtClean="0"/>
              <a:t>Figure 18.7b</a:t>
            </a:r>
            <a:endParaRPr lang="en-US" dirty="0"/>
          </a:p>
        </p:txBody>
      </p:sp>
      <p:pic>
        <p:nvPicPr>
          <p:cNvPr id="4110" name="Picture 14" descr="C:\Users\holmes\Dropbox\ECON 5e\Art From Fernando_For Digital\ch18\Figure_18.7\png\Figure_18.7_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C:\Users\holmes\Dropbox\ECON 5e\Art From Fernando_For Digital\ch18\Figure_18.7\png\Figure_18.7_1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holmes\Dropbox\ECON 5e\Art From Fernando_For Digital\ch18\Figure_18.7\png\Figure_18.7_1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holmes\Dropbox\ECON 5e\Art From Fernando_For Digital\ch18\Figure_18.7\png\Figure_18.7_1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holmes\Dropbox\ECON 5e\Art From Fernando_For Digital\ch18\Figure_18.7\png\Figure_18.7_2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holmes\Dropbox\ECON 5e\Art From Fernando_For Digital\ch18\Figure_18.7\png\Figure_18.7_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sers\holmes\Dropbox\ECON 5e\Art From Fernando_For Digital\ch18\Figure_18.7\png\Figure_18.7_2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C:\Users\holmes\Dropbox\ECON 5e\Art From Fernando_For Digital\ch18\Figure_18.7\png\Figure_18.7_2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C:\Users\holmes\Dropbox\ECON 5e\Art From Fernando_For Digital\ch18\Figure_18.7\png\Figure_18.7_2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C:\Users\holmes\Dropbox\ECON 5e\Art From Fernando_For Digital\ch18\Figure_18.7\png\Figure_18.7_25.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C:\Users\holmes\Dropbox\ECON 5e\Art From Fernando_For Digital\ch18\Figure_18.7\png\Figure_18.7_26.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C:\Users\holmes\Dropbox\ECON 5e\Art From Fernando_For Digital\ch18\Figure_18.7\png\Figure_18.7_27.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C:\Users\holmes\Dropbox\ECON 5e\Art From Fernando_For Digital\ch18\Figure_18.7\png\Figure_18.7_28.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0370" y="1338263"/>
            <a:ext cx="4757430" cy="41481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3"/>
          <p:cNvSpPr txBox="1">
            <a:spLocks/>
          </p:cNvSpPr>
          <p:nvPr/>
        </p:nvSpPr>
        <p:spPr>
          <a:xfrm>
            <a:off x="6248400" y="3962400"/>
            <a:ext cx="2290763"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i="1" kern="0" dirty="0" smtClean="0"/>
              <a:t>A		B</a:t>
            </a:r>
            <a:endParaRPr lang="en-US" i="1" kern="0" dirty="0"/>
          </a:p>
        </p:txBody>
      </p:sp>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nodeType="withEffect">
                                  <p:stCondLst>
                                    <p:cond delay="0"/>
                                  </p:stCondLst>
                                  <p:childTnLst>
                                    <p:set>
                                      <p:cBhvr>
                                        <p:cTn id="13" dur="1" fill="hold">
                                          <p:stCondLst>
                                            <p:cond delay="0"/>
                                          </p:stCondLst>
                                        </p:cTn>
                                        <p:tgtEl>
                                          <p:spTgt spid="4110"/>
                                        </p:tgtEl>
                                        <p:attrNameLst>
                                          <p:attrName>style.visibility</p:attrName>
                                        </p:attrNameLst>
                                      </p:cBhvr>
                                      <p:to>
                                        <p:strVal val="visible"/>
                                      </p:to>
                                    </p:set>
                                    <p:animEffect transition="in" filter="wipe(left)">
                                      <p:cBhvr>
                                        <p:cTn id="14" dur="500"/>
                                        <p:tgtEl>
                                          <p:spTgt spid="4110"/>
                                        </p:tgtEl>
                                      </p:cBhvr>
                                    </p:animEffect>
                                  </p:childTnLst>
                                </p:cTn>
                              </p:par>
                              <p:par>
                                <p:cTn id="15" presetID="22" presetClass="entr" presetSubtype="8" fill="hold" nodeType="withEffect">
                                  <p:stCondLst>
                                    <p:cond delay="0"/>
                                  </p:stCondLst>
                                  <p:childTnLst>
                                    <p:set>
                                      <p:cBhvr>
                                        <p:cTn id="16" dur="1" fill="hold">
                                          <p:stCondLst>
                                            <p:cond delay="0"/>
                                          </p:stCondLst>
                                        </p:cTn>
                                        <p:tgtEl>
                                          <p:spTgt spid="4111"/>
                                        </p:tgtEl>
                                        <p:attrNameLst>
                                          <p:attrName>style.visibility</p:attrName>
                                        </p:attrNameLst>
                                      </p:cBhvr>
                                      <p:to>
                                        <p:strVal val="visible"/>
                                      </p:to>
                                    </p:set>
                                    <p:animEffect transition="in" filter="wipe(left)">
                                      <p:cBhvr>
                                        <p:cTn id="17" dur="500"/>
                                        <p:tgtEl>
                                          <p:spTgt spid="4111"/>
                                        </p:tgtEl>
                                      </p:cBhvr>
                                    </p:animEffect>
                                  </p:childTnLst>
                                </p:cTn>
                              </p:par>
                              <p:par>
                                <p:cTn id="18" presetID="22" presetClass="entr" presetSubtype="8" fill="hold" nodeType="withEffect">
                                  <p:stCondLst>
                                    <p:cond delay="0"/>
                                  </p:stCondLst>
                                  <p:childTnLst>
                                    <p:set>
                                      <p:cBhvr>
                                        <p:cTn id="19" dur="1" fill="hold">
                                          <p:stCondLst>
                                            <p:cond delay="0"/>
                                          </p:stCondLst>
                                        </p:cTn>
                                        <p:tgtEl>
                                          <p:spTgt spid="4112"/>
                                        </p:tgtEl>
                                        <p:attrNameLst>
                                          <p:attrName>style.visibility</p:attrName>
                                        </p:attrNameLst>
                                      </p:cBhvr>
                                      <p:to>
                                        <p:strVal val="visible"/>
                                      </p:to>
                                    </p:set>
                                    <p:animEffect transition="in" filter="wipe(left)">
                                      <p:cBhvr>
                                        <p:cTn id="20" dur="500"/>
                                        <p:tgtEl>
                                          <p:spTgt spid="4112"/>
                                        </p:tgtEl>
                                      </p:cBhvr>
                                    </p:animEffect>
                                  </p:childTnLst>
                                </p:cTn>
                              </p:par>
                              <p:par>
                                <p:cTn id="21" presetID="22" presetClass="entr" presetSubtype="8" fill="hold" nodeType="withEffect">
                                  <p:stCondLst>
                                    <p:cond delay="0"/>
                                  </p:stCondLst>
                                  <p:childTnLst>
                                    <p:set>
                                      <p:cBhvr>
                                        <p:cTn id="22" dur="1" fill="hold">
                                          <p:stCondLst>
                                            <p:cond delay="0"/>
                                          </p:stCondLst>
                                        </p:cTn>
                                        <p:tgtEl>
                                          <p:spTgt spid="4113"/>
                                        </p:tgtEl>
                                        <p:attrNameLst>
                                          <p:attrName>style.visibility</p:attrName>
                                        </p:attrNameLst>
                                      </p:cBhvr>
                                      <p:to>
                                        <p:strVal val="visible"/>
                                      </p:to>
                                    </p:set>
                                    <p:animEffect transition="in" filter="wipe(left)">
                                      <p:cBhvr>
                                        <p:cTn id="23" dur="500"/>
                                        <p:tgtEl>
                                          <p:spTgt spid="4113"/>
                                        </p:tgtEl>
                                      </p:cBhvr>
                                    </p:animEffect>
                                  </p:childTnLst>
                                </p:cTn>
                              </p:par>
                              <p:par>
                                <p:cTn id="24" presetID="22" presetClass="entr" presetSubtype="8" fill="hold" nodeType="withEffect">
                                  <p:stCondLst>
                                    <p:cond delay="0"/>
                                  </p:stCondLst>
                                  <p:childTnLst>
                                    <p:set>
                                      <p:cBhvr>
                                        <p:cTn id="25" dur="1" fill="hold">
                                          <p:stCondLst>
                                            <p:cond delay="0"/>
                                          </p:stCondLst>
                                        </p:cTn>
                                        <p:tgtEl>
                                          <p:spTgt spid="4114"/>
                                        </p:tgtEl>
                                        <p:attrNameLst>
                                          <p:attrName>style.visibility</p:attrName>
                                        </p:attrNameLst>
                                      </p:cBhvr>
                                      <p:to>
                                        <p:strVal val="visible"/>
                                      </p:to>
                                    </p:set>
                                    <p:animEffect transition="in" filter="wipe(left)">
                                      <p:cBhvr>
                                        <p:cTn id="26" dur="500"/>
                                        <p:tgtEl>
                                          <p:spTgt spid="4114"/>
                                        </p:tgtEl>
                                      </p:cBhvr>
                                    </p:animEffect>
                                  </p:childTnLst>
                                </p:cTn>
                              </p:par>
                              <p:par>
                                <p:cTn id="27" presetID="22" presetClass="entr" presetSubtype="8" fill="hold" nodeType="withEffect">
                                  <p:stCondLst>
                                    <p:cond delay="0"/>
                                  </p:stCondLst>
                                  <p:childTnLst>
                                    <p:set>
                                      <p:cBhvr>
                                        <p:cTn id="28" dur="1" fill="hold">
                                          <p:stCondLst>
                                            <p:cond delay="0"/>
                                          </p:stCondLst>
                                        </p:cTn>
                                        <p:tgtEl>
                                          <p:spTgt spid="4115"/>
                                        </p:tgtEl>
                                        <p:attrNameLst>
                                          <p:attrName>style.visibility</p:attrName>
                                        </p:attrNameLst>
                                      </p:cBhvr>
                                      <p:to>
                                        <p:strVal val="visible"/>
                                      </p:to>
                                    </p:set>
                                    <p:animEffect transition="in" filter="wipe(left)">
                                      <p:cBhvr>
                                        <p:cTn id="29" dur="500"/>
                                        <p:tgtEl>
                                          <p:spTgt spid="4115"/>
                                        </p:tgtEl>
                                      </p:cBhvr>
                                    </p:animEffect>
                                  </p:childTnLst>
                                </p:cTn>
                              </p:par>
                              <p:par>
                                <p:cTn id="30" presetID="22" presetClass="entr" presetSubtype="8" fill="hold" nodeType="withEffect">
                                  <p:stCondLst>
                                    <p:cond delay="0"/>
                                  </p:stCondLst>
                                  <p:childTnLst>
                                    <p:set>
                                      <p:cBhvr>
                                        <p:cTn id="31" dur="1" fill="hold">
                                          <p:stCondLst>
                                            <p:cond delay="0"/>
                                          </p:stCondLst>
                                        </p:cTn>
                                        <p:tgtEl>
                                          <p:spTgt spid="4116"/>
                                        </p:tgtEl>
                                        <p:attrNameLst>
                                          <p:attrName>style.visibility</p:attrName>
                                        </p:attrNameLst>
                                      </p:cBhvr>
                                      <p:to>
                                        <p:strVal val="visible"/>
                                      </p:to>
                                    </p:set>
                                    <p:animEffect transition="in" filter="wipe(left)">
                                      <p:cBhvr>
                                        <p:cTn id="32" dur="500"/>
                                        <p:tgtEl>
                                          <p:spTgt spid="4116"/>
                                        </p:tgtEl>
                                      </p:cBhvr>
                                    </p:animEffect>
                                  </p:childTnLst>
                                </p:cTn>
                              </p:par>
                              <p:par>
                                <p:cTn id="33" presetID="22" presetClass="entr" presetSubtype="8" fill="hold" nodeType="withEffect">
                                  <p:stCondLst>
                                    <p:cond delay="0"/>
                                  </p:stCondLst>
                                  <p:childTnLst>
                                    <p:set>
                                      <p:cBhvr>
                                        <p:cTn id="34" dur="1" fill="hold">
                                          <p:stCondLst>
                                            <p:cond delay="0"/>
                                          </p:stCondLst>
                                        </p:cTn>
                                        <p:tgtEl>
                                          <p:spTgt spid="4117"/>
                                        </p:tgtEl>
                                        <p:attrNameLst>
                                          <p:attrName>style.visibility</p:attrName>
                                        </p:attrNameLst>
                                      </p:cBhvr>
                                      <p:to>
                                        <p:strVal val="visible"/>
                                      </p:to>
                                    </p:set>
                                    <p:animEffect transition="in" filter="wipe(left)">
                                      <p:cBhvr>
                                        <p:cTn id="35" dur="500"/>
                                        <p:tgtEl>
                                          <p:spTgt spid="4117"/>
                                        </p:tgtEl>
                                      </p:cBhvr>
                                    </p:animEffect>
                                  </p:childTnLst>
                                </p:cTn>
                              </p:par>
                              <p:par>
                                <p:cTn id="36" presetID="22" presetClass="entr" presetSubtype="8" fill="hold" nodeType="withEffect">
                                  <p:stCondLst>
                                    <p:cond delay="0"/>
                                  </p:stCondLst>
                                  <p:childTnLst>
                                    <p:set>
                                      <p:cBhvr>
                                        <p:cTn id="37" dur="1" fill="hold">
                                          <p:stCondLst>
                                            <p:cond delay="0"/>
                                          </p:stCondLst>
                                        </p:cTn>
                                        <p:tgtEl>
                                          <p:spTgt spid="4118"/>
                                        </p:tgtEl>
                                        <p:attrNameLst>
                                          <p:attrName>style.visibility</p:attrName>
                                        </p:attrNameLst>
                                      </p:cBhvr>
                                      <p:to>
                                        <p:strVal val="visible"/>
                                      </p:to>
                                    </p:set>
                                    <p:animEffect transition="in" filter="wipe(left)">
                                      <p:cBhvr>
                                        <p:cTn id="38" dur="500"/>
                                        <p:tgtEl>
                                          <p:spTgt spid="4118"/>
                                        </p:tgtEl>
                                      </p:cBhvr>
                                    </p:animEffect>
                                  </p:childTnLst>
                                </p:cTn>
                              </p:par>
                              <p:par>
                                <p:cTn id="39" presetID="22" presetClass="entr" presetSubtype="8" fill="hold" nodeType="withEffect">
                                  <p:stCondLst>
                                    <p:cond delay="0"/>
                                  </p:stCondLst>
                                  <p:childTnLst>
                                    <p:set>
                                      <p:cBhvr>
                                        <p:cTn id="40" dur="1" fill="hold">
                                          <p:stCondLst>
                                            <p:cond delay="0"/>
                                          </p:stCondLst>
                                        </p:cTn>
                                        <p:tgtEl>
                                          <p:spTgt spid="4119"/>
                                        </p:tgtEl>
                                        <p:attrNameLst>
                                          <p:attrName>style.visibility</p:attrName>
                                        </p:attrNameLst>
                                      </p:cBhvr>
                                      <p:to>
                                        <p:strVal val="visible"/>
                                      </p:to>
                                    </p:set>
                                    <p:animEffect transition="in" filter="wipe(left)">
                                      <p:cBhvr>
                                        <p:cTn id="41" dur="500"/>
                                        <p:tgtEl>
                                          <p:spTgt spid="4119"/>
                                        </p:tgtEl>
                                      </p:cBhvr>
                                    </p:animEffect>
                                  </p:childTnLst>
                                </p:cTn>
                              </p:par>
                              <p:par>
                                <p:cTn id="42" presetID="22" presetClass="entr" presetSubtype="8" fill="hold" nodeType="withEffect">
                                  <p:stCondLst>
                                    <p:cond delay="0"/>
                                  </p:stCondLst>
                                  <p:childTnLst>
                                    <p:set>
                                      <p:cBhvr>
                                        <p:cTn id="43" dur="1" fill="hold">
                                          <p:stCondLst>
                                            <p:cond delay="0"/>
                                          </p:stCondLst>
                                        </p:cTn>
                                        <p:tgtEl>
                                          <p:spTgt spid="4120"/>
                                        </p:tgtEl>
                                        <p:attrNameLst>
                                          <p:attrName>style.visibility</p:attrName>
                                        </p:attrNameLst>
                                      </p:cBhvr>
                                      <p:to>
                                        <p:strVal val="visible"/>
                                      </p:to>
                                    </p:set>
                                    <p:animEffect transition="in" filter="wipe(left)">
                                      <p:cBhvr>
                                        <p:cTn id="44" dur="500"/>
                                        <p:tgtEl>
                                          <p:spTgt spid="4120"/>
                                        </p:tgtEl>
                                      </p:cBhvr>
                                    </p:animEffect>
                                  </p:childTnLst>
                                </p:cTn>
                              </p:par>
                              <p:par>
                                <p:cTn id="45" presetID="22" presetClass="entr" presetSubtype="8" fill="hold" nodeType="withEffect">
                                  <p:stCondLst>
                                    <p:cond delay="0"/>
                                  </p:stCondLst>
                                  <p:childTnLst>
                                    <p:set>
                                      <p:cBhvr>
                                        <p:cTn id="46" dur="1" fill="hold">
                                          <p:stCondLst>
                                            <p:cond delay="0"/>
                                          </p:stCondLst>
                                        </p:cTn>
                                        <p:tgtEl>
                                          <p:spTgt spid="4121"/>
                                        </p:tgtEl>
                                        <p:attrNameLst>
                                          <p:attrName>style.visibility</p:attrName>
                                        </p:attrNameLst>
                                      </p:cBhvr>
                                      <p:to>
                                        <p:strVal val="visible"/>
                                      </p:to>
                                    </p:set>
                                    <p:animEffect transition="in" filter="wipe(left)">
                                      <p:cBhvr>
                                        <p:cTn id="47" dur="500"/>
                                        <p:tgtEl>
                                          <p:spTgt spid="4121"/>
                                        </p:tgtEl>
                                      </p:cBhvr>
                                    </p:animEffect>
                                  </p:childTnLst>
                                </p:cTn>
                              </p:par>
                              <p:par>
                                <p:cTn id="48" presetID="22" presetClass="entr" presetSubtype="8" fill="hold" nodeType="withEffect">
                                  <p:stCondLst>
                                    <p:cond delay="0"/>
                                  </p:stCondLst>
                                  <p:childTnLst>
                                    <p:set>
                                      <p:cBhvr>
                                        <p:cTn id="49" dur="1" fill="hold">
                                          <p:stCondLst>
                                            <p:cond delay="0"/>
                                          </p:stCondLst>
                                        </p:cTn>
                                        <p:tgtEl>
                                          <p:spTgt spid="4122"/>
                                        </p:tgtEl>
                                        <p:attrNameLst>
                                          <p:attrName>style.visibility</p:attrName>
                                        </p:attrNameLst>
                                      </p:cBhvr>
                                      <p:to>
                                        <p:strVal val="visible"/>
                                      </p:to>
                                    </p:set>
                                    <p:animEffect transition="in" filter="wipe(left)">
                                      <p:cBhvr>
                                        <p:cTn id="50" dur="500"/>
                                        <p:tgtEl>
                                          <p:spTgt spid="4122"/>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wipe(left)">
                                      <p:cBhvr>
                                        <p:cTn id="54" dur="500"/>
                                        <p:tgtEl>
                                          <p:spTgt spid="3">
                                            <p:txEl>
                                              <p:pRg st="1" end="1"/>
                                            </p:txEl>
                                          </p:spTgt>
                                        </p:tgtEl>
                                      </p:cBhvr>
                                    </p:animEffect>
                                  </p:childTnLst>
                                </p:cTn>
                              </p:par>
                            </p:childTnLst>
                          </p:cTn>
                        </p:par>
                        <p:par>
                          <p:cTn id="55" fill="hold">
                            <p:stCondLst>
                              <p:cond delay="1500"/>
                            </p:stCondLst>
                            <p:childTnLst>
                              <p:par>
                                <p:cTn id="56" presetID="17" presetClass="entr" presetSubtype="1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wipe(left)">
                                      <p:cBhvr>
                                        <p:cTn id="64" dur="500"/>
                                        <p:tgtEl>
                                          <p:spTgt spid="7">
                                            <p:txEl>
                                              <p:pRg st="0" end="0"/>
                                            </p:txEl>
                                          </p:spTgt>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wipe(left)">
                                      <p:cBhvr>
                                        <p:cTn id="6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mobility in the United States</a:t>
            </a:r>
            <a:endParaRPr lang="en-US" dirty="0"/>
          </a:p>
        </p:txBody>
      </p:sp>
      <p:sp>
        <p:nvSpPr>
          <p:cNvPr id="3" name="Text Placeholder 2"/>
          <p:cNvSpPr>
            <a:spLocks noGrp="1"/>
          </p:cNvSpPr>
          <p:nvPr>
            <p:ph type="body" sz="quarter" idx="11"/>
          </p:nvPr>
        </p:nvSpPr>
        <p:spPr>
          <a:xfrm>
            <a:off x="152400" y="838200"/>
            <a:ext cx="3048000" cy="5638800"/>
          </a:xfrm>
        </p:spPr>
        <p:txBody>
          <a:bodyPr/>
          <a:lstStyle/>
          <a:p>
            <a:pPr>
              <a:spcBef>
                <a:spcPts val="0"/>
              </a:spcBef>
              <a:spcAft>
                <a:spcPts val="1200"/>
              </a:spcAft>
            </a:pPr>
            <a:r>
              <a:rPr lang="en-US" dirty="0"/>
              <a:t>Income inequality is more concerning if people are permanently poor and/or rich.</a:t>
            </a:r>
          </a:p>
          <a:p>
            <a:pPr>
              <a:spcBef>
                <a:spcPts val="0"/>
              </a:spcBef>
              <a:spcAft>
                <a:spcPts val="1200"/>
              </a:spcAft>
            </a:pPr>
            <a:r>
              <a:rPr lang="en-US" dirty="0"/>
              <a:t>The figure shows a substantial amount of income mobility, even in a short period of time.</a:t>
            </a:r>
          </a:p>
          <a:p>
            <a:pPr>
              <a:spcBef>
                <a:spcPts val="0"/>
              </a:spcBef>
              <a:spcAft>
                <a:spcPts val="1200"/>
              </a:spcAft>
            </a:pPr>
            <a:r>
              <a:rPr lang="en-US" i="1" dirty="0"/>
              <a:t>Example: Only 69.1% of households who were in the lowest 20% of income in 2004 continued to be in the lowest 20% in 2007.</a:t>
            </a:r>
          </a:p>
          <a:p>
            <a:endParaRPr lang="en-US" dirty="0"/>
          </a:p>
        </p:txBody>
      </p:sp>
      <p:sp>
        <p:nvSpPr>
          <p:cNvPr id="4" name="Text Placeholder 3"/>
          <p:cNvSpPr>
            <a:spLocks noGrp="1"/>
          </p:cNvSpPr>
          <p:nvPr>
            <p:ph type="body" sz="quarter" idx="12"/>
          </p:nvPr>
        </p:nvSpPr>
        <p:spPr>
          <a:xfrm>
            <a:off x="5867400" y="5951537"/>
            <a:ext cx="2514600" cy="449263"/>
          </a:xfrm>
        </p:spPr>
        <p:txBody>
          <a:bodyPr/>
          <a:lstStyle/>
          <a:p>
            <a:r>
              <a:rPr lang="en-US" dirty="0" smtClean="0"/>
              <a:t>Income mobility in the United States, 2004-2007</a:t>
            </a:r>
            <a:endParaRPr lang="en-US" dirty="0"/>
          </a:p>
        </p:txBody>
      </p:sp>
      <p:sp>
        <p:nvSpPr>
          <p:cNvPr id="5" name="Text Placeholder 4"/>
          <p:cNvSpPr>
            <a:spLocks noGrp="1"/>
          </p:cNvSpPr>
          <p:nvPr>
            <p:ph type="body" sz="quarter" idx="13"/>
          </p:nvPr>
        </p:nvSpPr>
        <p:spPr>
          <a:xfrm>
            <a:off x="4533900" y="5951537"/>
            <a:ext cx="1352550" cy="381000"/>
          </a:xfrm>
        </p:spPr>
        <p:txBody>
          <a:bodyPr/>
          <a:lstStyle/>
          <a:p>
            <a:r>
              <a:rPr lang="en-US" dirty="0" smtClean="0"/>
              <a:t>Figure 18.8</a:t>
            </a:r>
            <a:endParaRPr lang="en-US" dirty="0"/>
          </a:p>
        </p:txBody>
      </p:sp>
      <p:pic>
        <p:nvPicPr>
          <p:cNvPr id="6" name="Picture 3"/>
          <p:cNvPicPr>
            <a:picLocks noChangeAspect="1" noChangeArrowheads="1"/>
          </p:cNvPicPr>
          <p:nvPr/>
        </p:nvPicPr>
        <p:blipFill>
          <a:blip r:embed="rId2"/>
          <a:srcRect/>
          <a:stretch>
            <a:fillRect/>
          </a:stretch>
        </p:blipFill>
        <p:spPr bwMode="auto">
          <a:xfrm>
            <a:off x="2971800" y="1000125"/>
            <a:ext cx="6115050" cy="4714875"/>
          </a:xfrm>
          <a:prstGeom prst="rect">
            <a:avLst/>
          </a:prstGeom>
          <a:noFill/>
          <a:ln w="9525">
            <a:noFill/>
            <a:miter lim="800000"/>
            <a:headEnd/>
            <a:tailEnd/>
          </a:ln>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government actions on inequality</a:t>
            </a:r>
            <a:endParaRPr lang="en-US" dirty="0"/>
          </a:p>
        </p:txBody>
      </p:sp>
      <p:sp>
        <p:nvSpPr>
          <p:cNvPr id="3"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Inequality is also less concerning if the actions of the government reduce the inequality.</a:t>
            </a:r>
          </a:p>
          <a:p>
            <a:pPr marL="342900" indent="-342900">
              <a:spcBef>
                <a:spcPts val="0"/>
              </a:spcBef>
              <a:spcAft>
                <a:spcPts val="1200"/>
              </a:spcAft>
              <a:buFont typeface="Arial" panose="020B0604020202020204" pitchFamily="34" charset="0"/>
              <a:buChar char="•"/>
            </a:pPr>
            <a:r>
              <a:rPr lang="en-US" dirty="0"/>
              <a:t>For example, federal income taxes are progressive, automatically reducing income inequality.</a:t>
            </a:r>
          </a:p>
          <a:p>
            <a:pPr>
              <a:spcBef>
                <a:spcPts val="0"/>
              </a:spcBef>
              <a:spcAft>
                <a:spcPts val="1200"/>
              </a:spcAft>
            </a:pPr>
            <a:r>
              <a:rPr lang="en-US" dirty="0"/>
              <a:t>Further, there are </a:t>
            </a:r>
            <a:r>
              <a:rPr lang="en-US" i="1" dirty="0"/>
              <a:t>transfer payments</a:t>
            </a:r>
            <a:r>
              <a:rPr lang="en-US" dirty="0"/>
              <a:t> to individuals from the government, like Social Security and unemployment benefits.</a:t>
            </a:r>
          </a:p>
          <a:p>
            <a:pPr>
              <a:spcBef>
                <a:spcPts val="0"/>
              </a:spcBef>
              <a:spcAft>
                <a:spcPts val="1200"/>
              </a:spcAft>
            </a:pPr>
            <a:endParaRPr lang="en-US" dirty="0" smtClean="0"/>
          </a:p>
          <a:p>
            <a:pPr>
              <a:spcBef>
                <a:spcPts val="0"/>
              </a:spcBef>
              <a:spcAft>
                <a:spcPts val="1200"/>
              </a:spcAft>
            </a:pPr>
            <a:r>
              <a:rPr lang="en-US" dirty="0" smtClean="0"/>
              <a:t>The </a:t>
            </a:r>
            <a:r>
              <a:rPr lang="en-US" dirty="0"/>
              <a:t>figures we have seen are </a:t>
            </a:r>
            <a:r>
              <a:rPr lang="en-US" i="1" dirty="0"/>
              <a:t>before</a:t>
            </a:r>
            <a:r>
              <a:rPr lang="en-US" dirty="0"/>
              <a:t> taxes and transfer payments. Income inequality </a:t>
            </a:r>
            <a:r>
              <a:rPr lang="en-US" i="1" dirty="0"/>
              <a:t>after </a:t>
            </a:r>
            <a:r>
              <a:rPr lang="en-US" dirty="0"/>
              <a:t>these is substantially smaller.</a:t>
            </a:r>
          </a:p>
          <a:p>
            <a:pPr>
              <a:spcBef>
                <a:spcPts val="0"/>
              </a:spcBef>
              <a:spcAft>
                <a:spcPts val="1200"/>
              </a:spcAft>
            </a:pPr>
            <a:r>
              <a:rPr lang="en-US" dirty="0"/>
              <a:t>Also, many poor people receive noncash benefits, like Supplemental Nutrition Assistance Program (“</a:t>
            </a:r>
            <a:r>
              <a:rPr lang="en-US" i="1" dirty="0"/>
              <a:t>food stamp</a:t>
            </a:r>
            <a:r>
              <a:rPr lang="en-US" dirty="0"/>
              <a:t>”) benefits, and housing benefits. This further reduces inequality.</a:t>
            </a:r>
          </a:p>
          <a:p>
            <a:pPr marL="342900" indent="-342900">
              <a:spcBef>
                <a:spcPts val="0"/>
              </a:spcBef>
              <a:spcAft>
                <a:spcPts val="1200"/>
              </a:spcAft>
              <a:buFont typeface="Arial" panose="020B0604020202020204" pitchFamily="34" charset="0"/>
              <a:buChar char="•"/>
            </a:pPr>
            <a:r>
              <a:rPr lang="en-US" dirty="0"/>
              <a:t>There is substantial debate over how much action the government ought to take in this regard</a:t>
            </a:r>
            <a:r>
              <a:rPr lang="en-US" dirty="0" smtClean="0"/>
              <a:t>.</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choice model</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smtClean="0"/>
              <a:t>An important insight of recent research on governmental activities is that government policymakers are people too, rationally interested in themselves just like consumers and firm managers</a:t>
            </a:r>
            <a:r>
              <a:rPr lang="en-US" dirty="0"/>
              <a:t>.</a:t>
            </a:r>
          </a:p>
          <a:p>
            <a:pPr marL="342900" indent="-342900">
              <a:spcBef>
                <a:spcPts val="0"/>
              </a:spcBef>
              <a:spcAft>
                <a:spcPts val="1200"/>
              </a:spcAft>
              <a:buFont typeface="Arial" panose="020B0604020202020204" pitchFamily="34" charset="0"/>
              <a:buChar char="•"/>
            </a:pPr>
            <a:r>
              <a:rPr lang="en-US" dirty="0" smtClean="0"/>
              <a:t>They seek to make themselves as well off as possible, which often involves increasing their re-election chances</a:t>
            </a:r>
            <a:r>
              <a:rPr lang="en-US" dirty="0"/>
              <a:t>.</a:t>
            </a:r>
          </a:p>
          <a:p>
            <a:pPr>
              <a:spcBef>
                <a:spcPts val="0"/>
              </a:spcBef>
              <a:spcAft>
                <a:spcPts val="1200"/>
              </a:spcAft>
            </a:pPr>
            <a:endParaRPr lang="en-US" dirty="0" smtClean="0"/>
          </a:p>
          <a:p>
            <a:pPr>
              <a:spcBef>
                <a:spcPts val="0"/>
              </a:spcBef>
              <a:spcAft>
                <a:spcPts val="1200"/>
              </a:spcAft>
            </a:pPr>
            <a:r>
              <a:rPr lang="en-US" dirty="0" smtClean="0"/>
              <a:t>The </a:t>
            </a:r>
            <a:r>
              <a:rPr lang="en-US" i="1" dirty="0" smtClean="0"/>
              <a:t>public choice model</a:t>
            </a:r>
            <a:r>
              <a:rPr lang="en-US" dirty="0" smtClean="0"/>
              <a:t> is a model that applies economic analysis to government decision making, and can provide insight into the decisions that governments make.</a:t>
            </a:r>
            <a:endParaRPr lang="en-US" dirty="0"/>
          </a:p>
        </p:txBody>
      </p:sp>
    </p:spTree>
    <p:extLst>
      <p:ext uri="{BB962C8B-B14F-4D97-AF65-F5344CB8AC3E}">
        <p14:creationId xmlns:p14="http://schemas.microsoft.com/office/powerpoint/2010/main" val="41166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distribution around the world</a:t>
            </a:r>
            <a:endParaRPr lang="en-US" dirty="0"/>
          </a:p>
        </p:txBody>
      </p:sp>
      <p:sp>
        <p:nvSpPr>
          <p:cNvPr id="3" name="Text Placeholder 2"/>
          <p:cNvSpPr>
            <a:spLocks noGrp="1"/>
          </p:cNvSpPr>
          <p:nvPr>
            <p:ph type="body" sz="quarter" idx="11"/>
          </p:nvPr>
        </p:nvSpPr>
        <p:spPr>
          <a:xfrm>
            <a:off x="152400" y="838200"/>
            <a:ext cx="3200400" cy="5638800"/>
          </a:xfrm>
        </p:spPr>
        <p:txBody>
          <a:bodyPr/>
          <a:lstStyle/>
          <a:p>
            <a:pPr>
              <a:spcBef>
                <a:spcPts val="0"/>
              </a:spcBef>
              <a:spcAft>
                <a:spcPts val="1200"/>
              </a:spcAft>
            </a:pPr>
            <a:r>
              <a:rPr lang="en-US" dirty="0"/>
              <a:t>A common measure of inequality is the ratio of the income received by the highest 20% of earners to that of the lowest 20% of earners.</a:t>
            </a:r>
          </a:p>
          <a:p>
            <a:pPr>
              <a:spcBef>
                <a:spcPts val="0"/>
              </a:spcBef>
              <a:spcAft>
                <a:spcPts val="1200"/>
              </a:spcAft>
            </a:pPr>
            <a:r>
              <a:rPr lang="en-US" dirty="0"/>
              <a:t>The table shows this ratio for a selection of countries.</a:t>
            </a:r>
          </a:p>
          <a:p>
            <a:pPr>
              <a:spcBef>
                <a:spcPts val="0"/>
              </a:spcBef>
              <a:spcAft>
                <a:spcPts val="1200"/>
              </a:spcAft>
            </a:pPr>
            <a:endParaRPr lang="en-US" dirty="0" smtClean="0"/>
          </a:p>
          <a:p>
            <a:pPr>
              <a:spcBef>
                <a:spcPts val="0"/>
              </a:spcBef>
              <a:spcAft>
                <a:spcPts val="1200"/>
              </a:spcAft>
            </a:pPr>
            <a:r>
              <a:rPr lang="en-US" dirty="0" smtClean="0"/>
              <a:t>America </a:t>
            </a:r>
            <a:r>
              <a:rPr lang="en-US" dirty="0"/>
              <a:t>has the highest ratio of any rich nation</a:t>
            </a:r>
            <a:r>
              <a:rPr lang="en-US" dirty="0" smtClean="0"/>
              <a:t>.</a:t>
            </a:r>
            <a:endParaRPr lang="en-US" dirty="0"/>
          </a:p>
        </p:txBody>
      </p:sp>
      <p:sp>
        <p:nvSpPr>
          <p:cNvPr id="4" name="Text Placeholder 3"/>
          <p:cNvSpPr>
            <a:spLocks noGrp="1"/>
          </p:cNvSpPr>
          <p:nvPr>
            <p:ph type="body" sz="quarter" idx="12"/>
          </p:nvPr>
        </p:nvSpPr>
        <p:spPr>
          <a:xfrm>
            <a:off x="5867400" y="6103937"/>
            <a:ext cx="2290763" cy="449263"/>
          </a:xfrm>
        </p:spPr>
        <p:txBody>
          <a:bodyPr/>
          <a:lstStyle/>
          <a:p>
            <a:r>
              <a:rPr lang="en-US" dirty="0" smtClean="0"/>
              <a:t>Income inequality around the world</a:t>
            </a:r>
            <a:endParaRPr lang="en-US" dirty="0"/>
          </a:p>
        </p:txBody>
      </p:sp>
      <p:sp>
        <p:nvSpPr>
          <p:cNvPr id="5" name="Text Placeholder 4"/>
          <p:cNvSpPr>
            <a:spLocks noGrp="1"/>
          </p:cNvSpPr>
          <p:nvPr>
            <p:ph type="body" sz="quarter" idx="13"/>
          </p:nvPr>
        </p:nvSpPr>
        <p:spPr>
          <a:xfrm>
            <a:off x="4533900" y="6103937"/>
            <a:ext cx="1352550" cy="381000"/>
          </a:xfrm>
        </p:spPr>
        <p:txBody>
          <a:bodyPr/>
          <a:lstStyle/>
          <a:p>
            <a:r>
              <a:rPr lang="en-US" dirty="0" smtClean="0"/>
              <a:t>Table 18.8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235092"/>
              </p:ext>
            </p:extLst>
          </p:nvPr>
        </p:nvGraphicFramePr>
        <p:xfrm>
          <a:off x="4290935" y="762000"/>
          <a:ext cx="4243465" cy="5212080"/>
        </p:xfrm>
        <a:graphic>
          <a:graphicData uri="http://schemas.openxmlformats.org/drawingml/2006/table">
            <a:tbl>
              <a:tblPr firstRow="1" bandRow="1">
                <a:tableStyleId>{5C22544A-7EE6-4342-B048-85BDC9FD1C3A}</a:tableStyleId>
              </a:tblPr>
              <a:tblGrid>
                <a:gridCol w="1677035"/>
                <a:gridCol w="2566430"/>
              </a:tblGrid>
              <a:tr h="199091">
                <a:tc>
                  <a:txBody>
                    <a:bodyPr/>
                    <a:lstStyle/>
                    <a:p>
                      <a:r>
                        <a:rPr lang="en-US" sz="1400" dirty="0" smtClean="0">
                          <a:solidFill>
                            <a:srgbClr val="0066B3"/>
                          </a:solidFill>
                        </a:rPr>
                        <a:t>Country</a:t>
                      </a:r>
                      <a:endParaRPr lang="en-US" sz="1400" dirty="0">
                        <a:solidFill>
                          <a:srgbClr val="0066B3"/>
                        </a:solidFill>
                      </a:endParaRPr>
                    </a:p>
                  </a:txBody>
                  <a:tcPr marL="274320" anchor="b">
                    <a:lnB w="38100" cap="flat" cmpd="sng" algn="ctr">
                      <a:solidFill>
                        <a:srgbClr val="95B6DF"/>
                      </a:solidFill>
                      <a:prstDash val="solid"/>
                      <a:round/>
                      <a:headEnd type="none" w="med" len="med"/>
                      <a:tailEnd type="none" w="med" len="med"/>
                    </a:lnB>
                    <a:noFill/>
                  </a:tcPr>
                </a:tc>
                <a:tc>
                  <a:txBody>
                    <a:bodyPr/>
                    <a:lstStyle/>
                    <a:p>
                      <a:pPr algn="ctr"/>
                      <a:r>
                        <a:rPr lang="en-US" sz="1400" smtClean="0">
                          <a:solidFill>
                            <a:srgbClr val="0066B3"/>
                          </a:solidFill>
                        </a:rPr>
                        <a:t>Ratio of Income Received by Highest 20</a:t>
                      </a:r>
                      <a:r>
                        <a:rPr lang="en-US" sz="1400" dirty="0" smtClean="0">
                          <a:solidFill>
                            <a:srgbClr val="0066B3"/>
                          </a:solidFill>
                        </a:rPr>
                        <a:t>%</a:t>
                      </a:r>
                    </a:p>
                    <a:p>
                      <a:pPr algn="ctr"/>
                      <a:r>
                        <a:rPr lang="en-US" sz="1400" smtClean="0">
                          <a:solidFill>
                            <a:srgbClr val="0066B3"/>
                          </a:solidFill>
                        </a:rPr>
                        <a:t>to Income Received by Lowest 20</a:t>
                      </a:r>
                      <a:r>
                        <a:rPr lang="en-US" sz="1400" dirty="0" smtClean="0">
                          <a:solidFill>
                            <a:srgbClr val="0066B3"/>
                          </a:solidFill>
                        </a:rPr>
                        <a:t>%</a:t>
                      </a:r>
                      <a:endParaRPr lang="en-US" sz="1400" dirty="0">
                        <a:solidFill>
                          <a:srgbClr val="0066B3"/>
                        </a:solidFill>
                      </a:endParaRPr>
                    </a:p>
                  </a:txBody>
                  <a:tcPr anchor="b">
                    <a:lnB w="38100" cap="flat" cmpd="sng" algn="ctr">
                      <a:solidFill>
                        <a:srgbClr val="95B6DF"/>
                      </a:solidFill>
                      <a:prstDash val="solid"/>
                      <a:round/>
                      <a:headEnd type="none" w="med" len="med"/>
                      <a:tailEnd type="none" w="med" len="med"/>
                    </a:lnB>
                    <a:noFill/>
                  </a:tcPr>
                </a:tc>
              </a:tr>
              <a:tr h="199091">
                <a:tc>
                  <a:txBody>
                    <a:bodyPr/>
                    <a:lstStyle/>
                    <a:p>
                      <a:r>
                        <a:rPr lang="en-US" sz="1400" dirty="0" smtClean="0"/>
                        <a:t>Bolivia</a:t>
                      </a:r>
                      <a:endParaRPr lang="en-US" sz="1400" dirty="0"/>
                    </a:p>
                  </a:txBody>
                  <a:tcPr marL="274320">
                    <a:lnT w="38100" cap="flat" cmpd="sng" algn="ctr">
                      <a:solidFill>
                        <a:srgbClr val="95B6DF"/>
                      </a:solidFill>
                      <a:prstDash val="solid"/>
                      <a:round/>
                      <a:headEnd type="none" w="med" len="med"/>
                      <a:tailEnd type="none" w="med" len="med"/>
                    </a:lnT>
                    <a:noFill/>
                  </a:tcPr>
                </a:tc>
                <a:tc>
                  <a:txBody>
                    <a:bodyPr/>
                    <a:lstStyle/>
                    <a:p>
                      <a:pPr algn="ctr"/>
                      <a:r>
                        <a:rPr lang="en-US" sz="1400" dirty="0" smtClean="0"/>
                        <a:t>27.8</a:t>
                      </a:r>
                      <a:endParaRPr lang="en-US" sz="1400" dirty="0"/>
                    </a:p>
                  </a:txBody>
                  <a:tcPr marL="0" marR="0">
                    <a:lnT w="38100" cap="flat" cmpd="sng" algn="ctr">
                      <a:solidFill>
                        <a:srgbClr val="95B6DF"/>
                      </a:solidFill>
                      <a:prstDash val="solid"/>
                      <a:round/>
                      <a:headEnd type="none" w="med" len="med"/>
                      <a:tailEnd type="none" w="med" len="med"/>
                    </a:lnT>
                    <a:noFill/>
                  </a:tcPr>
                </a:tc>
              </a:tr>
              <a:tr h="199091">
                <a:tc>
                  <a:txBody>
                    <a:bodyPr/>
                    <a:lstStyle/>
                    <a:p>
                      <a:r>
                        <a:rPr lang="en-US" sz="1400" dirty="0" smtClean="0"/>
                        <a:t>Brazil</a:t>
                      </a:r>
                      <a:endParaRPr lang="en-US" sz="1400" dirty="0"/>
                    </a:p>
                  </a:txBody>
                  <a:tcPr marL="274320">
                    <a:noFill/>
                  </a:tcPr>
                </a:tc>
                <a:tc>
                  <a:txBody>
                    <a:bodyPr/>
                    <a:lstStyle/>
                    <a:p>
                      <a:pPr algn="ctr"/>
                      <a:r>
                        <a:rPr lang="en-US" sz="1400" dirty="0" smtClean="0"/>
                        <a:t>20.6</a:t>
                      </a:r>
                      <a:endParaRPr lang="en-US" sz="1400" dirty="0"/>
                    </a:p>
                  </a:txBody>
                  <a:tcPr marL="0" marR="0">
                    <a:noFill/>
                  </a:tcPr>
                </a:tc>
              </a:tr>
              <a:tr h="199091">
                <a:tc>
                  <a:txBody>
                    <a:bodyPr/>
                    <a:lstStyle/>
                    <a:p>
                      <a:r>
                        <a:rPr lang="en-US" sz="1400" dirty="0" smtClean="0"/>
                        <a:t>Paraguay</a:t>
                      </a:r>
                      <a:endParaRPr lang="en-US" sz="1400" dirty="0"/>
                    </a:p>
                  </a:txBody>
                  <a:tcPr marL="274320">
                    <a:noFill/>
                  </a:tcPr>
                </a:tc>
                <a:tc>
                  <a:txBody>
                    <a:bodyPr/>
                    <a:lstStyle/>
                    <a:p>
                      <a:pPr algn="ctr"/>
                      <a:r>
                        <a:rPr lang="en-US" sz="1400" dirty="0" smtClean="0"/>
                        <a:t>17.3</a:t>
                      </a:r>
                      <a:endParaRPr lang="en-US" sz="1400" dirty="0"/>
                    </a:p>
                  </a:txBody>
                  <a:tcPr marL="0" marR="0">
                    <a:noFill/>
                  </a:tcPr>
                </a:tc>
              </a:tr>
              <a:tr h="199091">
                <a:tc>
                  <a:txBody>
                    <a:bodyPr/>
                    <a:lstStyle/>
                    <a:p>
                      <a:r>
                        <a:rPr lang="en-US" sz="1400" smtClean="0"/>
                        <a:t>United States</a:t>
                      </a:r>
                      <a:endParaRPr lang="en-US" sz="1400" dirty="0"/>
                    </a:p>
                  </a:txBody>
                  <a:tcPr marL="274320">
                    <a:noFill/>
                  </a:tcPr>
                </a:tc>
                <a:tc>
                  <a:txBody>
                    <a:bodyPr/>
                    <a:lstStyle/>
                    <a:p>
                      <a:pPr algn="ctr"/>
                      <a:r>
                        <a:rPr lang="en-US" sz="1400" dirty="0" smtClean="0"/>
                        <a:t>15.9</a:t>
                      </a:r>
                      <a:endParaRPr lang="en-US" sz="1400" dirty="0"/>
                    </a:p>
                  </a:txBody>
                  <a:tcPr marL="0" marR="0">
                    <a:noFill/>
                  </a:tcPr>
                </a:tc>
              </a:tr>
              <a:tr h="199091">
                <a:tc>
                  <a:txBody>
                    <a:bodyPr/>
                    <a:lstStyle/>
                    <a:p>
                      <a:r>
                        <a:rPr lang="en-US" sz="1400" dirty="0" smtClean="0"/>
                        <a:t>Chile</a:t>
                      </a:r>
                      <a:endParaRPr lang="en-US" sz="1400" dirty="0"/>
                    </a:p>
                  </a:txBody>
                  <a:tcPr marL="274320">
                    <a:noFill/>
                  </a:tcPr>
                </a:tc>
                <a:tc>
                  <a:txBody>
                    <a:bodyPr/>
                    <a:lstStyle/>
                    <a:p>
                      <a:pPr algn="ctr"/>
                      <a:r>
                        <a:rPr lang="en-US" sz="1400" dirty="0" smtClean="0"/>
                        <a:t>13.5</a:t>
                      </a:r>
                      <a:endParaRPr lang="en-US" sz="1400" dirty="0"/>
                    </a:p>
                  </a:txBody>
                  <a:tcPr marL="0" marR="0">
                    <a:noFill/>
                  </a:tcPr>
                </a:tc>
              </a:tr>
              <a:tr h="199091">
                <a:tc>
                  <a:txBody>
                    <a:bodyPr/>
                    <a:lstStyle/>
                    <a:p>
                      <a:r>
                        <a:rPr lang="en-US" sz="1400" dirty="0" smtClean="0"/>
                        <a:t>Argentina</a:t>
                      </a:r>
                      <a:endParaRPr lang="en-US" sz="1400" dirty="0"/>
                    </a:p>
                  </a:txBody>
                  <a:tcPr marL="274320">
                    <a:noFill/>
                  </a:tcPr>
                </a:tc>
                <a:tc>
                  <a:txBody>
                    <a:bodyPr/>
                    <a:lstStyle/>
                    <a:p>
                      <a:pPr algn="ctr"/>
                      <a:r>
                        <a:rPr lang="en-US" sz="1400" dirty="0" smtClean="0"/>
                        <a:t>11.3</a:t>
                      </a:r>
                      <a:endParaRPr lang="en-US" sz="1400" dirty="0"/>
                    </a:p>
                  </a:txBody>
                  <a:tcPr marL="0" marR="0">
                    <a:noFill/>
                  </a:tcPr>
                </a:tc>
              </a:tr>
              <a:tr h="199091">
                <a:tc>
                  <a:txBody>
                    <a:bodyPr/>
                    <a:lstStyle/>
                    <a:p>
                      <a:r>
                        <a:rPr lang="en-US" sz="1400" dirty="0" smtClean="0"/>
                        <a:t>Canada</a:t>
                      </a:r>
                      <a:endParaRPr lang="en-US" sz="1400" dirty="0"/>
                    </a:p>
                  </a:txBody>
                  <a:tcPr marL="274320">
                    <a:noFill/>
                  </a:tcPr>
                </a:tc>
                <a:tc>
                  <a:txBody>
                    <a:bodyPr/>
                    <a:lstStyle/>
                    <a:p>
                      <a:pPr algn="ctr"/>
                      <a:r>
                        <a:rPr lang="en-US" sz="1400" dirty="0" smtClean="0"/>
                        <a:t>11.2</a:t>
                      </a:r>
                      <a:endParaRPr lang="en-US" sz="1400" dirty="0"/>
                    </a:p>
                  </a:txBody>
                  <a:tcPr marL="0" marR="0">
                    <a:noFill/>
                  </a:tcPr>
                </a:tc>
              </a:tr>
              <a:tr h="199091">
                <a:tc>
                  <a:txBody>
                    <a:bodyPr/>
                    <a:lstStyle/>
                    <a:p>
                      <a:r>
                        <a:rPr lang="en-US" sz="1400" dirty="0" smtClean="0"/>
                        <a:t>China</a:t>
                      </a:r>
                      <a:endParaRPr lang="en-US" sz="1400" dirty="0"/>
                    </a:p>
                  </a:txBody>
                  <a:tcPr marL="274320">
                    <a:noFill/>
                  </a:tcPr>
                </a:tc>
                <a:tc>
                  <a:txBody>
                    <a:bodyPr/>
                    <a:lstStyle/>
                    <a:p>
                      <a:pPr algn="ctr"/>
                      <a:r>
                        <a:rPr lang="en-US" sz="1400" dirty="0" smtClean="0"/>
                        <a:t>10.1</a:t>
                      </a:r>
                      <a:endParaRPr lang="en-US" sz="1400" dirty="0"/>
                    </a:p>
                  </a:txBody>
                  <a:tcPr marL="0" marR="0">
                    <a:noFill/>
                  </a:tcPr>
                </a:tc>
              </a:tr>
              <a:tr h="199091">
                <a:tc>
                  <a:txBody>
                    <a:bodyPr/>
                    <a:lstStyle/>
                    <a:p>
                      <a:r>
                        <a:rPr lang="en-US" sz="1400" smtClean="0"/>
                        <a:t>United Kingdom</a:t>
                      </a:r>
                      <a:endParaRPr lang="en-US" sz="1400" dirty="0"/>
                    </a:p>
                  </a:txBody>
                  <a:tcPr marL="274320">
                    <a:noFill/>
                  </a:tcPr>
                </a:tc>
                <a:tc>
                  <a:txBody>
                    <a:bodyPr/>
                    <a:lstStyle/>
                    <a:p>
                      <a:pPr algn="ctr"/>
                      <a:r>
                        <a:rPr lang="en-US" sz="1400" dirty="0" smtClean="0"/>
                        <a:t>5.3</a:t>
                      </a:r>
                      <a:endParaRPr lang="en-US" sz="1400" dirty="0"/>
                    </a:p>
                  </a:txBody>
                  <a:tcPr marL="0" marR="0">
                    <a:noFill/>
                  </a:tcPr>
                </a:tc>
              </a:tr>
              <a:tr h="199091">
                <a:tc>
                  <a:txBody>
                    <a:bodyPr/>
                    <a:lstStyle/>
                    <a:p>
                      <a:r>
                        <a:rPr lang="en-US" sz="1400" dirty="0" smtClean="0"/>
                        <a:t>Italy</a:t>
                      </a:r>
                      <a:endParaRPr lang="en-US" sz="1400" dirty="0"/>
                    </a:p>
                  </a:txBody>
                  <a:tcPr marL="274320">
                    <a:noFill/>
                  </a:tcPr>
                </a:tc>
                <a:tc>
                  <a:txBody>
                    <a:bodyPr/>
                    <a:lstStyle/>
                    <a:p>
                      <a:pPr algn="ctr"/>
                      <a:r>
                        <a:rPr lang="en-US" sz="1400" dirty="0" smtClean="0"/>
                        <a:t>5.6</a:t>
                      </a:r>
                      <a:endParaRPr lang="en-US" sz="1400" dirty="0"/>
                    </a:p>
                  </a:txBody>
                  <a:tcPr marL="0" marR="0">
                    <a:noFill/>
                  </a:tcPr>
                </a:tc>
              </a:tr>
              <a:tr h="199091">
                <a:tc>
                  <a:txBody>
                    <a:bodyPr/>
                    <a:lstStyle/>
                    <a:p>
                      <a:r>
                        <a:rPr lang="en-US" sz="1400" dirty="0" smtClean="0"/>
                        <a:t>France</a:t>
                      </a:r>
                      <a:endParaRPr lang="en-US" sz="1400" dirty="0"/>
                    </a:p>
                  </a:txBody>
                  <a:tcPr marL="274320">
                    <a:noFill/>
                  </a:tcPr>
                </a:tc>
                <a:tc>
                  <a:txBody>
                    <a:bodyPr/>
                    <a:lstStyle/>
                    <a:p>
                      <a:pPr algn="ctr"/>
                      <a:r>
                        <a:rPr lang="en-US" sz="1400" dirty="0" smtClean="0"/>
                        <a:t>4.6</a:t>
                      </a:r>
                      <a:endParaRPr lang="en-US" sz="1400" dirty="0"/>
                    </a:p>
                  </a:txBody>
                  <a:tcPr marL="0" marR="0">
                    <a:noFill/>
                  </a:tcPr>
                </a:tc>
              </a:tr>
              <a:tr h="199091">
                <a:tc>
                  <a:txBody>
                    <a:bodyPr/>
                    <a:lstStyle/>
                    <a:p>
                      <a:r>
                        <a:rPr lang="en-US" sz="1400" dirty="0" smtClean="0"/>
                        <a:t>Germany</a:t>
                      </a:r>
                      <a:endParaRPr lang="en-US" sz="1400" dirty="0"/>
                    </a:p>
                  </a:txBody>
                  <a:tcPr marL="274320">
                    <a:noFill/>
                  </a:tcPr>
                </a:tc>
                <a:tc>
                  <a:txBody>
                    <a:bodyPr/>
                    <a:lstStyle/>
                    <a:p>
                      <a:pPr algn="ctr"/>
                      <a:r>
                        <a:rPr lang="en-US" sz="1400" dirty="0" smtClean="0"/>
                        <a:t>4.5</a:t>
                      </a:r>
                      <a:endParaRPr lang="en-US" sz="1400" dirty="0"/>
                    </a:p>
                  </a:txBody>
                  <a:tcPr marL="0" marR="0">
                    <a:noFill/>
                  </a:tcPr>
                </a:tc>
              </a:tr>
              <a:tr h="199091">
                <a:tc>
                  <a:txBody>
                    <a:bodyPr/>
                    <a:lstStyle/>
                    <a:p>
                      <a:r>
                        <a:rPr lang="en-US" sz="1400" dirty="0" smtClean="0"/>
                        <a:t>Sweden</a:t>
                      </a:r>
                      <a:endParaRPr lang="en-US" sz="1400" dirty="0"/>
                    </a:p>
                  </a:txBody>
                  <a:tcPr marL="274320">
                    <a:noFill/>
                  </a:tcPr>
                </a:tc>
                <a:tc>
                  <a:txBody>
                    <a:bodyPr/>
                    <a:lstStyle/>
                    <a:p>
                      <a:pPr algn="ctr"/>
                      <a:r>
                        <a:rPr lang="en-US" sz="1400" dirty="0" smtClean="0"/>
                        <a:t>3.6</a:t>
                      </a:r>
                      <a:endParaRPr lang="en-US" sz="1400" dirty="0"/>
                    </a:p>
                  </a:txBody>
                  <a:tcPr marL="0" marR="0">
                    <a:noFill/>
                  </a:tcPr>
                </a:tc>
              </a:tr>
              <a:tr h="199091">
                <a:tc>
                  <a:txBody>
                    <a:bodyPr/>
                    <a:lstStyle/>
                    <a:p>
                      <a:r>
                        <a:rPr lang="en-US" sz="1400" dirty="0" smtClean="0"/>
                        <a:t>Japan</a:t>
                      </a:r>
                      <a:endParaRPr lang="en-US" sz="1400" dirty="0"/>
                    </a:p>
                  </a:txBody>
                  <a:tcPr marL="274320">
                    <a:lnB w="38100" cap="flat" cmpd="sng" algn="ctr">
                      <a:solidFill>
                        <a:srgbClr val="95B6DF"/>
                      </a:solidFill>
                      <a:prstDash val="solid"/>
                      <a:round/>
                      <a:headEnd type="none" w="med" len="med"/>
                      <a:tailEnd type="none" w="med" len="med"/>
                    </a:lnB>
                    <a:noFill/>
                  </a:tcPr>
                </a:tc>
                <a:tc>
                  <a:txBody>
                    <a:bodyPr/>
                    <a:lstStyle/>
                    <a:p>
                      <a:pPr algn="ctr"/>
                      <a:r>
                        <a:rPr lang="en-US" sz="1400" dirty="0" smtClean="0"/>
                        <a:t>3.0</a:t>
                      </a:r>
                      <a:endParaRPr lang="en-US" sz="1400" dirty="0"/>
                    </a:p>
                  </a:txBody>
                  <a:tcPr marL="0" marR="0">
                    <a:lnB w="38100" cap="flat" cmpd="sng" algn="ctr">
                      <a:solidFill>
                        <a:srgbClr val="95B6D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around the world</a:t>
            </a:r>
            <a:endParaRPr lang="en-US" dirty="0"/>
          </a:p>
        </p:txBody>
      </p:sp>
      <p:sp>
        <p:nvSpPr>
          <p:cNvPr id="3" name="Text Placeholder 2"/>
          <p:cNvSpPr>
            <a:spLocks noGrp="1"/>
          </p:cNvSpPr>
          <p:nvPr>
            <p:ph type="body" sz="quarter" idx="11"/>
          </p:nvPr>
        </p:nvSpPr>
        <p:spPr>
          <a:xfrm>
            <a:off x="152400" y="838200"/>
            <a:ext cx="3581400" cy="5638800"/>
          </a:xfrm>
        </p:spPr>
        <p:txBody>
          <a:bodyPr/>
          <a:lstStyle/>
          <a:p>
            <a:pPr>
              <a:spcAft>
                <a:spcPts val="0"/>
              </a:spcAft>
            </a:pPr>
            <a:r>
              <a:rPr lang="en-US" dirty="0"/>
              <a:t>World standards for poverty are substantially lower than in the United States.</a:t>
            </a:r>
          </a:p>
          <a:p>
            <a:pPr>
              <a:spcAft>
                <a:spcPts val="0"/>
              </a:spcAft>
            </a:pPr>
            <a:r>
              <a:rPr lang="en-US" dirty="0"/>
              <a:t>A common threshold used by development economists is $1 per person per day.</a:t>
            </a:r>
          </a:p>
          <a:p>
            <a:pPr>
              <a:spcAft>
                <a:spcPts val="0"/>
              </a:spcAft>
            </a:pPr>
            <a:r>
              <a:rPr lang="en-US" dirty="0"/>
              <a:t>By this standard, world poverty has declined significantly over the last few decades.</a:t>
            </a:r>
          </a:p>
          <a:p>
            <a:pPr>
              <a:spcAft>
                <a:spcPts val="0"/>
              </a:spcAft>
            </a:pPr>
            <a:r>
              <a:rPr lang="en-US" dirty="0"/>
              <a:t>Regional differences in these declines can be attributed to differences in economic growth rates</a:t>
            </a:r>
            <a:r>
              <a:rPr lang="en-US" dirty="0" smtClean="0"/>
              <a:t>.</a:t>
            </a:r>
            <a:endParaRPr lang="en-US" dirty="0"/>
          </a:p>
        </p:txBody>
      </p:sp>
      <p:sp>
        <p:nvSpPr>
          <p:cNvPr id="4" name="Text Placeholder 3"/>
          <p:cNvSpPr>
            <a:spLocks noGrp="1"/>
          </p:cNvSpPr>
          <p:nvPr>
            <p:ph type="body" sz="quarter" idx="12"/>
          </p:nvPr>
        </p:nvSpPr>
        <p:spPr>
          <a:xfrm>
            <a:off x="5867400" y="5562600"/>
            <a:ext cx="2290763" cy="449263"/>
          </a:xfrm>
        </p:spPr>
        <p:txBody>
          <a:bodyPr/>
          <a:lstStyle/>
          <a:p>
            <a:r>
              <a:rPr lang="en-US" dirty="0" smtClean="0"/>
              <a:t>Poverty has declined dramatically around the world since 1970</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dirty="0" smtClean="0"/>
              <a:t>Table 18.9</a:t>
            </a:r>
            <a:endParaRPr lang="en-US" dirty="0"/>
          </a:p>
        </p:txBody>
      </p:sp>
      <p:graphicFrame>
        <p:nvGraphicFramePr>
          <p:cNvPr id="6" name="Group 179"/>
          <p:cNvGraphicFramePr>
            <a:graphicFrameLocks/>
          </p:cNvGraphicFramePr>
          <p:nvPr>
            <p:extLst>
              <p:ext uri="{D42A27DB-BD31-4B8C-83A1-F6EECF244321}">
                <p14:modId xmlns:p14="http://schemas.microsoft.com/office/powerpoint/2010/main" val="819869401"/>
              </p:ext>
            </p:extLst>
          </p:nvPr>
        </p:nvGraphicFramePr>
        <p:xfrm>
          <a:off x="3886200" y="838200"/>
          <a:ext cx="4737099" cy="4461510"/>
        </p:xfrm>
        <a:graphic>
          <a:graphicData uri="http://schemas.openxmlformats.org/drawingml/2006/table">
            <a:tbl>
              <a:tblPr/>
              <a:tblGrid>
                <a:gridCol w="1742654"/>
                <a:gridCol w="1321060"/>
                <a:gridCol w="1673385"/>
              </a:tblGrid>
              <a:tr h="544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1" u="none" strike="noStrike" cap="none" normalizeH="0" baseline="0" dirty="0" smtClean="0">
                        <a:ln>
                          <a:noFill/>
                        </a:ln>
                        <a:solidFill>
                          <a:srgbClr val="0066B3"/>
                        </a:solidFill>
                        <a:effectLst/>
                        <a:latin typeface="Arial" charset="0"/>
                      </a:endParaRPr>
                    </a:p>
                  </a:txBody>
                  <a:tcPr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66B3"/>
                          </a:solidFill>
                          <a:effectLst/>
                          <a:latin typeface="Arial" charset="0"/>
                          <a:cs typeface="Times New Roman" pitchFamily="18" charset="0"/>
                        </a:rPr>
                        <a:t>Percentage of the Population in Poverty</a:t>
                      </a:r>
                      <a:endParaRPr kumimoji="0" lang="en-US" sz="1600" b="1" i="0" u="none" strike="noStrike" cap="none" normalizeH="0" baseline="0" dirty="0" smtClean="0">
                        <a:ln>
                          <a:noFill/>
                        </a:ln>
                        <a:solidFill>
                          <a:srgbClr val="0066B3"/>
                        </a:solidFill>
                        <a:effectLst/>
                        <a:latin typeface="Arial" charset="0"/>
                      </a:endParaRPr>
                    </a:p>
                  </a:txBody>
                  <a:tcPr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ea typeface="Arial Unicode MS" pitchFamily="34" charset="-128"/>
                          <a:cs typeface="Times New Roman" pitchFamily="18" charset="0"/>
                        </a:rPr>
                        <a:t>Region</a:t>
                      </a:r>
                    </a:p>
                  </a:txBody>
                  <a:tcPr marL="274320" anchor="b"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cs typeface="Times New Roman" pitchFamily="18" charset="0"/>
                        </a:rPr>
                        <a:t>1970</a:t>
                      </a:r>
                      <a:endParaRPr kumimoji="0" lang="en-US" sz="1600" b="1" i="0" u="none" strike="noStrike" cap="none" normalizeH="0" baseline="0" dirty="0" smtClean="0">
                        <a:ln>
                          <a:noFill/>
                        </a:ln>
                        <a:solidFill>
                          <a:srgbClr val="0066B3"/>
                        </a:solidFill>
                        <a:effectLst/>
                        <a:latin typeface="Arial" charset="0"/>
                      </a:endParaRPr>
                    </a:p>
                  </a:txBody>
                  <a:tcPr marL="0" anchor="b"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2006</a:t>
                      </a:r>
                    </a:p>
                  </a:txBody>
                  <a:tcPr marL="0" anchor="b"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World</a:t>
                      </a:r>
                      <a:endParaRPr kumimoji="0" lang="en-US" sz="16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   26.8%</a:t>
                      </a:r>
                    </a:p>
                  </a:txBody>
                  <a:tcPr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   5.4%</a:t>
                      </a:r>
                      <a:endParaRPr kumimoji="0" lang="en-US" sz="16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East Asia</a:t>
                      </a:r>
                      <a:endParaRPr kumimoji="0" lang="en-US" sz="16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58.8</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anchor="b" horzOverflow="overflow">
                    <a:lnL>
                      <a:noFill/>
                    </a:lnL>
                    <a:lnR cap="flat">
                      <a:noFill/>
                    </a:lnR>
                    <a:lnT>
                      <a:noFill/>
                    </a:lnT>
                    <a:lnB>
                      <a:noFill/>
                    </a:lnB>
                    <a:lnTlToBr>
                      <a:noFill/>
                    </a:lnTlToBr>
                    <a:lnBlToTr>
                      <a:noFill/>
                    </a:lnBlToTr>
                    <a:noFill/>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South Asia</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2.6</a:t>
                      </a:r>
                    </a:p>
                  </a:txBody>
                  <a:tcPr anchor="b" horzOverflow="overflow">
                    <a:lnL>
                      <a:noFill/>
                    </a:lnL>
                    <a:lnR cap="flat">
                      <a:noFill/>
                    </a:lnR>
                    <a:lnT>
                      <a:noFill/>
                    </a:lnT>
                    <a:lnB>
                      <a:noFill/>
                    </a:lnB>
                    <a:lnTlToBr>
                      <a:noFill/>
                    </a:lnTlToBr>
                    <a:lnBlToTr>
                      <a:noFill/>
                    </a:lnBlToTr>
                    <a:noFill/>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Middle East and North Africa</a:t>
                      </a:r>
                      <a:endParaRPr kumimoji="0" lang="en-US" sz="16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8.4</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5.2</a:t>
                      </a:r>
                    </a:p>
                  </a:txBody>
                  <a:tcPr anchor="b" horzOverflow="overflow">
                    <a:lnL>
                      <a:noFill/>
                    </a:lnL>
                    <a:lnR cap="flat">
                      <a:noFill/>
                    </a:lnR>
                    <a:lnT>
                      <a:noFill/>
                    </a:lnT>
                    <a:lnB>
                      <a:noFill/>
                    </a:lnB>
                    <a:lnTlToBr>
                      <a:noFill/>
                    </a:lnTlToBr>
                    <a:lnBlToTr>
                      <a:noFill/>
                    </a:lnBlToTr>
                    <a:noFill/>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Latin America</a:t>
                      </a:r>
                      <a:endParaRPr kumimoji="0" lang="en-US" sz="16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11.6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3.1</a:t>
                      </a:r>
                    </a:p>
                  </a:txBody>
                  <a:tcPr anchor="b" horzOverflow="overflow">
                    <a:lnL>
                      <a:noFill/>
                    </a:lnL>
                    <a:lnR cap="flat">
                      <a:noFill/>
                    </a:lnR>
                    <a:lnT>
                      <a:noFill/>
                    </a:lnT>
                    <a:lnB>
                      <a:noFill/>
                    </a:lnB>
                    <a:lnTlToBr>
                      <a:noFill/>
                    </a:lnTlToBr>
                    <a:lnBlToTr>
                      <a:noFill/>
                    </a:lnBlToTr>
                    <a:noFill/>
                  </a:tcPr>
                </a:tc>
              </a:tr>
              <a:tr h="544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Sub-Saharan Africa</a:t>
                      </a:r>
                      <a:endParaRPr kumimoji="0" lang="en-US" sz="16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39.9</a:t>
                      </a:r>
                    </a:p>
                  </a:txBody>
                  <a:tcPr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31.8</a:t>
                      </a:r>
                    </a:p>
                  </a:txBody>
                  <a:tcPr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 to avoid</a:t>
            </a:r>
            <a:endParaRPr lang="en-US" dirty="0"/>
          </a:p>
        </p:txBody>
      </p:sp>
      <p:sp>
        <p:nvSpPr>
          <p:cNvPr id="3" name="Text Placeholder 2"/>
          <p:cNvSpPr>
            <a:spLocks noGrp="1"/>
          </p:cNvSpPr>
          <p:nvPr>
            <p:ph type="body" sz="quarter" idx="11"/>
          </p:nvPr>
        </p:nvSpPr>
        <p:spPr>
          <a:xfrm>
            <a:off x="152400" y="838200"/>
            <a:ext cx="8839200" cy="5638800"/>
          </a:xfrm>
        </p:spPr>
        <p:txBody>
          <a:bodyPr/>
          <a:lstStyle/>
          <a:p>
            <a:r>
              <a:rPr lang="en-US" dirty="0" smtClean="0"/>
              <a:t>The legal obligation to pay a tax is not the same as who actually bears the burden of a tax. The latter is determined by </a:t>
            </a:r>
            <a:r>
              <a:rPr lang="en-US" dirty="0" err="1" smtClean="0"/>
              <a:t>elasticities</a:t>
            </a:r>
            <a:r>
              <a:rPr lang="en-US" dirty="0" smtClean="0"/>
              <a:t> of demand and supply.</a:t>
            </a:r>
          </a:p>
          <a:p>
            <a:r>
              <a:rPr lang="en-US" dirty="0" smtClean="0"/>
              <a:t>Figures given for inequality are generally before taxes and transfers; inequality after these is substantially lower.</a:t>
            </a:r>
            <a:endParaRPr lang="en-US" dirty="0"/>
          </a:p>
        </p:txBody>
      </p:sp>
    </p:spTree>
    <p:extLst>
      <p:ext uri="{BB962C8B-B14F-4D97-AF65-F5344CB8AC3E}">
        <p14:creationId xmlns:p14="http://schemas.microsoft.com/office/powerpoint/2010/main" val="13083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for a public project</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a:spcBef>
                <a:spcPts val="0"/>
              </a:spcBef>
              <a:spcAft>
                <a:spcPts val="1200"/>
              </a:spcAft>
              <a:defRPr/>
            </a:pPr>
            <a:r>
              <a:rPr lang="en-US" dirty="0" smtClean="0"/>
              <a:t>Suppose that there is $1 billion available in the budget, and Congress must choose whether to spend it on </a:t>
            </a:r>
            <a:r>
              <a:rPr lang="en-US" i="1" dirty="0" smtClean="0"/>
              <a:t>only one</a:t>
            </a:r>
            <a:r>
              <a:rPr lang="en-US" dirty="0" smtClean="0"/>
              <a:t> of three alternatives</a:t>
            </a:r>
            <a:r>
              <a:rPr lang="en-US" dirty="0"/>
              <a:t>:</a:t>
            </a:r>
          </a:p>
          <a:p>
            <a:pPr marL="457200" indent="-457200">
              <a:spcBef>
                <a:spcPts val="0"/>
              </a:spcBef>
              <a:spcAft>
                <a:spcPts val="1200"/>
              </a:spcAft>
              <a:buAutoNum type="arabicPeriod"/>
              <a:defRPr/>
            </a:pPr>
            <a:r>
              <a:rPr lang="en-US" dirty="0" smtClean="0"/>
              <a:t>Research on breast cancer</a:t>
            </a:r>
            <a:endParaRPr lang="en-US" dirty="0"/>
          </a:p>
          <a:p>
            <a:pPr marL="457200" indent="-457200">
              <a:spcBef>
                <a:spcPts val="0"/>
              </a:spcBef>
              <a:spcAft>
                <a:spcPts val="1200"/>
              </a:spcAft>
              <a:buAutoNum type="arabicPeriod" startAt="2"/>
              <a:defRPr/>
            </a:pPr>
            <a:r>
              <a:rPr lang="en-US" dirty="0" smtClean="0"/>
              <a:t>Subsidies for mass transit</a:t>
            </a:r>
            <a:endParaRPr lang="en-US" dirty="0"/>
          </a:p>
          <a:p>
            <a:pPr marL="457200" indent="-457200">
              <a:spcBef>
                <a:spcPts val="0"/>
              </a:spcBef>
              <a:spcAft>
                <a:spcPts val="1200"/>
              </a:spcAft>
              <a:buAutoNum type="arabicPeriod" startAt="2"/>
              <a:defRPr/>
            </a:pPr>
            <a:r>
              <a:rPr lang="en-US" dirty="0" smtClean="0"/>
              <a:t>Increased border security</a:t>
            </a:r>
            <a:endParaRPr lang="en-US" dirty="0"/>
          </a:p>
          <a:p>
            <a:pPr>
              <a:spcBef>
                <a:spcPts val="0"/>
              </a:spcBef>
              <a:spcAft>
                <a:spcPts val="1200"/>
              </a:spcAft>
              <a:defRPr/>
            </a:pPr>
            <a:endParaRPr lang="en-US" dirty="0" smtClean="0"/>
          </a:p>
          <a:p>
            <a:pPr>
              <a:spcBef>
                <a:spcPts val="0"/>
              </a:spcBef>
              <a:spcAft>
                <a:spcPts val="1200"/>
              </a:spcAft>
              <a:defRPr/>
            </a:pPr>
            <a:r>
              <a:rPr lang="en-US" dirty="0" smtClean="0"/>
              <a:t>For simplicity, assume there are only three voters, with preferences given in the table.</a:t>
            </a:r>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smtClean="0"/>
              <a:t>The voting paradox</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smtClean="0"/>
              <a:t>Table 18.1</a:t>
            </a:r>
            <a:endParaRPr lang="en-US" dirty="0"/>
          </a:p>
        </p:txBody>
      </p:sp>
      <p:graphicFrame>
        <p:nvGraphicFramePr>
          <p:cNvPr id="9" name="Group 146"/>
          <p:cNvGraphicFramePr>
            <a:graphicFrameLocks/>
          </p:cNvGraphicFramePr>
          <p:nvPr>
            <p:extLst>
              <p:ext uri="{D42A27DB-BD31-4B8C-83A1-F6EECF244321}">
                <p14:modId xmlns:p14="http://schemas.microsoft.com/office/powerpoint/2010/main" val="3428610316"/>
              </p:ext>
            </p:extLst>
          </p:nvPr>
        </p:nvGraphicFramePr>
        <p:xfrm>
          <a:off x="4572000" y="990600"/>
          <a:ext cx="4343401" cy="2072640"/>
        </p:xfrm>
        <a:graphic>
          <a:graphicData uri="http://schemas.openxmlformats.org/drawingml/2006/table">
            <a:tbl>
              <a:tblPr/>
              <a:tblGrid>
                <a:gridCol w="1227483"/>
                <a:gridCol w="836307"/>
                <a:gridCol w="930729"/>
                <a:gridCol w="1348882"/>
              </a:tblGrid>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Policy</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Lena</a:t>
                      </a: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David</a:t>
                      </a: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Kathleen</a:t>
                      </a:r>
                    </a:p>
                  </a:txBody>
                  <a:tcP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1st</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1st</a:t>
                      </a:r>
                    </a:p>
                  </a:txBody>
                  <a:tcPr anchor="ctr" horzOverflow="overflow">
                    <a:lnL>
                      <a:noFill/>
                    </a:lnL>
                    <a:lnR cap="flat">
                      <a:noFill/>
                    </a:lnR>
                    <a:lnT>
                      <a:noFill/>
                    </a:lnT>
                    <a:lnB>
                      <a:noFill/>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1st</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34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&gt; B &gt; C &gt; A?</a:t>
            </a:r>
            <a:endParaRPr lang="en-US" dirty="0"/>
          </a:p>
        </p:txBody>
      </p:sp>
      <p:sp>
        <p:nvSpPr>
          <p:cNvPr id="3" name="Text Placeholder 2"/>
          <p:cNvSpPr>
            <a:spLocks noGrp="1"/>
          </p:cNvSpPr>
          <p:nvPr>
            <p:ph type="body" sz="quarter" idx="11"/>
          </p:nvPr>
        </p:nvSpPr>
        <p:spPr>
          <a:xfrm>
            <a:off x="152400" y="838200"/>
            <a:ext cx="3962400" cy="5638800"/>
          </a:xfrm>
        </p:spPr>
        <p:txBody>
          <a:bodyPr/>
          <a:lstStyle/>
          <a:p>
            <a:pPr>
              <a:spcBef>
                <a:spcPts val="0"/>
              </a:spcBef>
              <a:spcAft>
                <a:spcPts val="1200"/>
              </a:spcAft>
              <a:defRPr/>
            </a:pPr>
            <a:r>
              <a:rPr lang="en-US" dirty="0" smtClean="0"/>
              <a:t>If these policies came up for pairwise votes, and the voters voted according to their preferences, the outcomes would be as in the second table.</a:t>
            </a:r>
          </a:p>
          <a:p>
            <a:pPr>
              <a:spcBef>
                <a:spcPts val="0"/>
              </a:spcBef>
              <a:spcAft>
                <a:spcPts val="1200"/>
              </a:spcAft>
              <a:defRPr/>
            </a:pPr>
            <a:endParaRPr lang="en-US" dirty="0" smtClean="0"/>
          </a:p>
          <a:p>
            <a:pPr>
              <a:spcBef>
                <a:spcPts val="0"/>
              </a:spcBef>
              <a:spcAft>
                <a:spcPts val="1200"/>
              </a:spcAft>
              <a:defRPr/>
            </a:pPr>
            <a:r>
              <a:rPr lang="en-US" dirty="0" smtClean="0"/>
              <a:t>So there appears to be no way with majority voting to aggregate preferences into a sensible preference ordering for society</a:t>
            </a:r>
            <a:r>
              <a:rPr lang="en-US" dirty="0"/>
              <a:t>.</a:t>
            </a:r>
          </a:p>
        </p:txBody>
      </p:sp>
      <p:sp>
        <p:nvSpPr>
          <p:cNvPr id="4" name="Text Placeholder 3"/>
          <p:cNvSpPr>
            <a:spLocks noGrp="1"/>
          </p:cNvSpPr>
          <p:nvPr>
            <p:ph type="body" sz="quarter" idx="12"/>
          </p:nvPr>
        </p:nvSpPr>
        <p:spPr>
          <a:xfrm>
            <a:off x="5867400" y="5562600"/>
            <a:ext cx="2290763" cy="449263"/>
          </a:xfrm>
        </p:spPr>
        <p:txBody>
          <a:bodyPr/>
          <a:lstStyle/>
          <a:p>
            <a:r>
              <a:rPr lang="en-US" smtClean="0"/>
              <a:t>The voting paradox</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smtClean="0"/>
              <a:t>Table 18.1</a:t>
            </a:r>
            <a:endParaRPr lang="en-US" dirty="0"/>
          </a:p>
        </p:txBody>
      </p:sp>
      <p:graphicFrame>
        <p:nvGraphicFramePr>
          <p:cNvPr id="6" name="Group 146"/>
          <p:cNvGraphicFramePr>
            <a:graphicFrameLocks/>
          </p:cNvGraphicFramePr>
          <p:nvPr>
            <p:extLst>
              <p:ext uri="{D42A27DB-BD31-4B8C-83A1-F6EECF244321}">
                <p14:modId xmlns:p14="http://schemas.microsoft.com/office/powerpoint/2010/main" val="477399182"/>
              </p:ext>
            </p:extLst>
          </p:nvPr>
        </p:nvGraphicFramePr>
        <p:xfrm>
          <a:off x="4572000" y="990600"/>
          <a:ext cx="4343401" cy="2072640"/>
        </p:xfrm>
        <a:graphic>
          <a:graphicData uri="http://schemas.openxmlformats.org/drawingml/2006/table">
            <a:tbl>
              <a:tblPr/>
              <a:tblGrid>
                <a:gridCol w="1227483"/>
                <a:gridCol w="836307"/>
                <a:gridCol w="930729"/>
                <a:gridCol w="1348882"/>
              </a:tblGrid>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Policy</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Lena</a:t>
                      </a: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David</a:t>
                      </a: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Kathleen</a:t>
                      </a:r>
                    </a:p>
                  </a:txBody>
                  <a:tcP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1st</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1st</a:t>
                      </a:r>
                    </a:p>
                  </a:txBody>
                  <a:tcPr anchor="ctr" horzOverflow="overflow">
                    <a:lnL>
                      <a:noFill/>
                    </a:lnL>
                    <a:lnR cap="flat">
                      <a:noFill/>
                    </a:lnR>
                    <a:lnT>
                      <a:noFill/>
                    </a:lnT>
                    <a:lnB>
                      <a:noFill/>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1st</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graphicFrame>
        <p:nvGraphicFramePr>
          <p:cNvPr id="7" name="Group 165"/>
          <p:cNvGraphicFramePr>
            <a:graphicFrameLocks/>
          </p:cNvGraphicFramePr>
          <p:nvPr>
            <p:extLst>
              <p:ext uri="{D42A27DB-BD31-4B8C-83A1-F6EECF244321}">
                <p14:modId xmlns:p14="http://schemas.microsoft.com/office/powerpoint/2010/main" val="1000364496"/>
              </p:ext>
            </p:extLst>
          </p:nvPr>
        </p:nvGraphicFramePr>
        <p:xfrm>
          <a:off x="4572000" y="3200400"/>
          <a:ext cx="4343400" cy="2072640"/>
        </p:xfrm>
        <a:graphic>
          <a:graphicData uri="http://schemas.openxmlformats.org/drawingml/2006/table">
            <a:tbl>
              <a:tblPr/>
              <a:tblGrid>
                <a:gridCol w="2357616"/>
                <a:gridCol w="1985784"/>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Votes</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Outcome</a:t>
                      </a:r>
                    </a:p>
                  </a:txBody>
                  <a:tcPr marL="365760" marR="4572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121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 versus mass transit</a:t>
                      </a:r>
                      <a:endParaRPr kumimoji="0" lang="en-US" sz="1600" b="0" i="0" u="none" strike="noStrike" cap="none" normalizeH="0" baseline="0" dirty="0" smtClean="0">
                        <a:ln>
                          <a:noFill/>
                        </a:ln>
                        <a:solidFill>
                          <a:schemeClr val="tx1"/>
                        </a:solidFill>
                        <a:effectLst/>
                        <a:latin typeface="Arial" charset="0"/>
                      </a:endParaRPr>
                    </a:p>
                  </a:txBody>
                  <a:tcPr marL="137160" marR="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 wins</a:t>
                      </a:r>
                      <a:endParaRPr kumimoji="0" lang="en-US" sz="1600" b="0" i="0" u="none" strike="noStrike" cap="none" normalizeH="0" baseline="0" dirty="0" smtClean="0">
                        <a:ln>
                          <a:noFill/>
                        </a:ln>
                        <a:solidFill>
                          <a:schemeClr val="tx1"/>
                        </a:solidFill>
                        <a:effectLst/>
                        <a:latin typeface="Arial" charset="0"/>
                      </a:endParaRPr>
                    </a:p>
                  </a:txBody>
                  <a:tcPr marL="365760" marR="4572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 versus border security</a:t>
                      </a:r>
                      <a:endParaRPr kumimoji="0" lang="en-US" sz="1600" b="0" i="0" u="none" strike="noStrike" cap="none" normalizeH="0" baseline="0" dirty="0" smtClean="0">
                        <a:ln>
                          <a:noFill/>
                        </a:ln>
                        <a:solidFill>
                          <a:schemeClr val="tx1"/>
                        </a:solidFill>
                        <a:effectLst/>
                        <a:latin typeface="Arial" charset="0"/>
                      </a:endParaRPr>
                    </a:p>
                  </a:txBody>
                  <a:tcPr marL="137160" marR="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 wins</a:t>
                      </a:r>
                      <a:endParaRPr kumimoji="0" lang="en-US" sz="1600" b="0" i="0" u="none" strike="noStrike" cap="none" normalizeH="0" baseline="0" dirty="0" smtClean="0">
                        <a:ln>
                          <a:noFill/>
                        </a:ln>
                        <a:solidFill>
                          <a:schemeClr val="tx1"/>
                        </a:solidFill>
                        <a:effectLst/>
                        <a:latin typeface="Arial" charset="0"/>
                      </a:endParaRPr>
                    </a:p>
                  </a:txBody>
                  <a:tcPr marL="365760" marR="45720" horzOverflow="overflow">
                    <a:lnL>
                      <a:noFill/>
                    </a:lnL>
                    <a:lnR cap="flat">
                      <a:noFill/>
                    </a:lnR>
                    <a:lnT>
                      <a:noFill/>
                    </a:lnT>
                    <a:lnB>
                      <a:noFill/>
                    </a:lnB>
                    <a:lnTlToBr>
                      <a:noFill/>
                    </a:lnTlToBr>
                    <a:lnBlToTr>
                      <a:noFill/>
                    </a:lnBlToTr>
                    <a:noFill/>
                  </a:tcPr>
                </a:tc>
              </a:tr>
              <a:tr h="530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 versus cancer research</a:t>
                      </a:r>
                      <a:endParaRPr kumimoji="0" lang="en-US" sz="1600" b="0" i="0" u="none" strike="noStrike" cap="none" normalizeH="0" baseline="0" dirty="0" smtClean="0">
                        <a:ln>
                          <a:noFill/>
                        </a:ln>
                        <a:solidFill>
                          <a:schemeClr val="tx1"/>
                        </a:solidFill>
                        <a:effectLst/>
                        <a:latin typeface="Arial" charset="0"/>
                      </a:endParaRPr>
                    </a:p>
                  </a:txBody>
                  <a:tcPr marL="137160"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 wins</a:t>
                      </a:r>
                      <a:endParaRPr kumimoji="0" lang="en-US" sz="1600" b="0" i="0" u="none" strike="noStrike" cap="none" normalizeH="0" baseline="0" dirty="0" smtClean="0">
                        <a:ln>
                          <a:noFill/>
                        </a:ln>
                        <a:solidFill>
                          <a:schemeClr val="tx1"/>
                        </a:solidFill>
                        <a:effectLst/>
                        <a:latin typeface="Arial" charset="0"/>
                      </a:endParaRPr>
                    </a:p>
                  </a:txBody>
                  <a:tcPr marL="365760" marR="4572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voting paradox</a:t>
            </a:r>
            <a:endParaRPr lang="en-US" dirty="0"/>
          </a:p>
        </p:txBody>
      </p:sp>
      <p:sp>
        <p:nvSpPr>
          <p:cNvPr id="3" name="Text Placeholder 2"/>
          <p:cNvSpPr>
            <a:spLocks noGrp="1"/>
          </p:cNvSpPr>
          <p:nvPr>
            <p:ph type="body" sz="quarter" idx="11"/>
          </p:nvPr>
        </p:nvSpPr>
        <p:spPr>
          <a:xfrm>
            <a:off x="152400" y="838200"/>
            <a:ext cx="3962400" cy="5638800"/>
          </a:xfrm>
        </p:spPr>
        <p:txBody>
          <a:bodyPr/>
          <a:lstStyle/>
          <a:p>
            <a:pPr>
              <a:spcBef>
                <a:spcPts val="0"/>
              </a:spcBef>
              <a:spcAft>
                <a:spcPts val="1200"/>
              </a:spcAft>
              <a:defRPr/>
            </a:pPr>
            <a:r>
              <a:rPr lang="en-US" dirty="0" smtClean="0"/>
              <a:t>This is known as the </a:t>
            </a:r>
            <a:r>
              <a:rPr lang="en-US" b="1" i="1" dirty="0" smtClean="0"/>
              <a:t>voting paradox</a:t>
            </a:r>
            <a:r>
              <a:rPr lang="en-US" dirty="0" smtClean="0"/>
              <a:t>: the failure of majority voting to always result in consistent choices</a:t>
            </a:r>
            <a:r>
              <a:rPr lang="en-US" dirty="0"/>
              <a:t>.</a:t>
            </a:r>
          </a:p>
          <a:p>
            <a:pPr>
              <a:spcBef>
                <a:spcPts val="0"/>
              </a:spcBef>
              <a:spcAft>
                <a:spcPts val="1200"/>
              </a:spcAft>
              <a:defRPr/>
            </a:pPr>
            <a:r>
              <a:rPr lang="en-US" dirty="0" smtClean="0"/>
              <a:t>But it turns out that not only can majority voting fail, </a:t>
            </a:r>
            <a:r>
              <a:rPr lang="en-US" i="1" dirty="0" smtClean="0"/>
              <a:t>so can any other system of voting</a:t>
            </a:r>
            <a:r>
              <a:rPr lang="en-US" i="1" dirty="0"/>
              <a:t>.</a:t>
            </a:r>
            <a:endParaRPr lang="en-US" dirty="0"/>
          </a:p>
          <a:p>
            <a:pPr marL="342900" indent="-342900">
              <a:spcBef>
                <a:spcPts val="0"/>
              </a:spcBef>
              <a:spcAft>
                <a:spcPts val="1200"/>
              </a:spcAft>
              <a:buFont typeface="Arial" panose="020B0604020202020204" pitchFamily="34" charset="0"/>
              <a:buChar char="•"/>
              <a:defRPr/>
            </a:pPr>
            <a:r>
              <a:rPr lang="en-US" dirty="0" smtClean="0"/>
              <a:t>This result is known as the </a:t>
            </a:r>
            <a:r>
              <a:rPr lang="en-US" b="1" i="1" dirty="0" smtClean="0"/>
              <a:t>Arrow Impossibility Theorem</a:t>
            </a:r>
            <a:r>
              <a:rPr lang="en-US" dirty="0" smtClean="0"/>
              <a:t>, a mathematical theorem that holds that no system of voting can be devised that will consistently represent the underlying preferences of voters</a:t>
            </a:r>
            <a:r>
              <a:rPr lang="en-US" dirty="0"/>
              <a:t>.</a:t>
            </a:r>
          </a:p>
        </p:txBody>
      </p:sp>
      <p:sp>
        <p:nvSpPr>
          <p:cNvPr id="4" name="Text Placeholder 3"/>
          <p:cNvSpPr>
            <a:spLocks noGrp="1"/>
          </p:cNvSpPr>
          <p:nvPr>
            <p:ph type="body" sz="quarter" idx="12"/>
          </p:nvPr>
        </p:nvSpPr>
        <p:spPr>
          <a:xfrm>
            <a:off x="5867400" y="5562600"/>
            <a:ext cx="2290763" cy="449263"/>
          </a:xfrm>
        </p:spPr>
        <p:txBody>
          <a:bodyPr/>
          <a:lstStyle/>
          <a:p>
            <a:r>
              <a:rPr lang="en-US" smtClean="0"/>
              <a:t>The voting paradox</a:t>
            </a:r>
            <a:endParaRPr lang="en-US" dirty="0"/>
          </a:p>
        </p:txBody>
      </p:sp>
      <p:sp>
        <p:nvSpPr>
          <p:cNvPr id="5" name="Text Placeholder 4"/>
          <p:cNvSpPr>
            <a:spLocks noGrp="1"/>
          </p:cNvSpPr>
          <p:nvPr>
            <p:ph type="body" sz="quarter" idx="13"/>
          </p:nvPr>
        </p:nvSpPr>
        <p:spPr>
          <a:xfrm>
            <a:off x="4533900" y="5562600"/>
            <a:ext cx="1352550" cy="381000"/>
          </a:xfrm>
        </p:spPr>
        <p:txBody>
          <a:bodyPr/>
          <a:lstStyle/>
          <a:p>
            <a:r>
              <a:rPr lang="en-US" smtClean="0"/>
              <a:t>Table 18.1</a:t>
            </a:r>
            <a:endParaRPr lang="en-US" dirty="0"/>
          </a:p>
        </p:txBody>
      </p:sp>
      <p:graphicFrame>
        <p:nvGraphicFramePr>
          <p:cNvPr id="6" name="Group 146"/>
          <p:cNvGraphicFramePr>
            <a:graphicFrameLocks/>
          </p:cNvGraphicFramePr>
          <p:nvPr>
            <p:extLst>
              <p:ext uri="{D42A27DB-BD31-4B8C-83A1-F6EECF244321}">
                <p14:modId xmlns:p14="http://schemas.microsoft.com/office/powerpoint/2010/main" val="2442261507"/>
              </p:ext>
            </p:extLst>
          </p:nvPr>
        </p:nvGraphicFramePr>
        <p:xfrm>
          <a:off x="4572000" y="990600"/>
          <a:ext cx="4343401" cy="2072640"/>
        </p:xfrm>
        <a:graphic>
          <a:graphicData uri="http://schemas.openxmlformats.org/drawingml/2006/table">
            <a:tbl>
              <a:tblPr/>
              <a:tblGrid>
                <a:gridCol w="1227483"/>
                <a:gridCol w="836307"/>
                <a:gridCol w="930729"/>
                <a:gridCol w="1348882"/>
              </a:tblGrid>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Policy</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Lena</a:t>
                      </a: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David</a:t>
                      </a:r>
                    </a:p>
                  </a:txBody>
                  <a:tcP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Kathleen</a:t>
                      </a:r>
                    </a:p>
                  </a:txBody>
                  <a:tcP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1st</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1st</a:t>
                      </a:r>
                    </a:p>
                  </a:txBody>
                  <a:tcPr anchor="ctr" horzOverflow="overflow">
                    <a:lnL>
                      <a:noFill/>
                    </a:lnL>
                    <a:lnR cap="flat">
                      <a:noFill/>
                    </a:lnR>
                    <a:lnT>
                      <a:noFill/>
                    </a:lnT>
                    <a:lnB>
                      <a:noFill/>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3rd</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1st</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2nd</a:t>
                      </a:r>
                    </a:p>
                  </a:txBody>
                  <a:tcPr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graphicFrame>
        <p:nvGraphicFramePr>
          <p:cNvPr id="7" name="Group 165"/>
          <p:cNvGraphicFramePr>
            <a:graphicFrameLocks/>
          </p:cNvGraphicFramePr>
          <p:nvPr>
            <p:extLst>
              <p:ext uri="{D42A27DB-BD31-4B8C-83A1-F6EECF244321}">
                <p14:modId xmlns:p14="http://schemas.microsoft.com/office/powerpoint/2010/main" val="3377051298"/>
              </p:ext>
            </p:extLst>
          </p:nvPr>
        </p:nvGraphicFramePr>
        <p:xfrm>
          <a:off x="4572000" y="3200400"/>
          <a:ext cx="4343400" cy="2072640"/>
        </p:xfrm>
        <a:graphic>
          <a:graphicData uri="http://schemas.openxmlformats.org/drawingml/2006/table">
            <a:tbl>
              <a:tblPr/>
              <a:tblGrid>
                <a:gridCol w="2357616"/>
                <a:gridCol w="1985784"/>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Votes</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Outcome</a:t>
                      </a:r>
                    </a:p>
                  </a:txBody>
                  <a:tcPr marL="365760" marR="4572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121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 versus mass transit</a:t>
                      </a:r>
                      <a:endParaRPr kumimoji="0" lang="en-US" sz="1600" b="0" i="0" u="none" strike="noStrike" cap="none" normalizeH="0" baseline="0" dirty="0" smtClean="0">
                        <a:ln>
                          <a:noFill/>
                        </a:ln>
                        <a:solidFill>
                          <a:schemeClr val="tx1"/>
                        </a:solidFill>
                        <a:effectLst/>
                        <a:latin typeface="Arial" charset="0"/>
                      </a:endParaRPr>
                    </a:p>
                  </a:txBody>
                  <a:tcPr marL="137160" marR="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Cancer research wins</a:t>
                      </a:r>
                      <a:endParaRPr kumimoji="0" lang="en-US" sz="1600" b="0" i="0" u="none" strike="noStrike" cap="none" normalizeH="0" baseline="0" dirty="0" smtClean="0">
                        <a:ln>
                          <a:noFill/>
                        </a:ln>
                        <a:solidFill>
                          <a:schemeClr val="tx1"/>
                        </a:solidFill>
                        <a:effectLst/>
                        <a:latin typeface="Arial" charset="0"/>
                      </a:endParaRPr>
                    </a:p>
                  </a:txBody>
                  <a:tcPr marL="365760" marR="4572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 versus border security</a:t>
                      </a:r>
                      <a:endParaRPr kumimoji="0" lang="en-US" sz="1600" b="0" i="0" u="none" strike="noStrike" cap="none" normalizeH="0" baseline="0" dirty="0" smtClean="0">
                        <a:ln>
                          <a:noFill/>
                        </a:ln>
                        <a:solidFill>
                          <a:schemeClr val="tx1"/>
                        </a:solidFill>
                        <a:effectLst/>
                        <a:latin typeface="Arial" charset="0"/>
                      </a:endParaRPr>
                    </a:p>
                  </a:txBody>
                  <a:tcPr marL="137160" marR="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Mass transit wins</a:t>
                      </a:r>
                      <a:endParaRPr kumimoji="0" lang="en-US" sz="1600" b="0" i="0" u="none" strike="noStrike" cap="none" normalizeH="0" baseline="0" dirty="0" smtClean="0">
                        <a:ln>
                          <a:noFill/>
                        </a:ln>
                        <a:solidFill>
                          <a:schemeClr val="tx1"/>
                        </a:solidFill>
                        <a:effectLst/>
                        <a:latin typeface="Arial" charset="0"/>
                      </a:endParaRPr>
                    </a:p>
                  </a:txBody>
                  <a:tcPr marL="365760" marR="45720" horzOverflow="overflow">
                    <a:lnL>
                      <a:noFill/>
                    </a:lnL>
                    <a:lnR cap="flat">
                      <a:noFill/>
                    </a:lnR>
                    <a:lnT>
                      <a:noFill/>
                    </a:lnT>
                    <a:lnB>
                      <a:noFill/>
                    </a:lnB>
                    <a:lnTlToBr>
                      <a:noFill/>
                    </a:lnTlToBr>
                    <a:lnBlToTr>
                      <a:noFill/>
                    </a:lnBlToTr>
                    <a:noFill/>
                  </a:tcPr>
                </a:tc>
              </a:tr>
              <a:tr h="530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 versus cancer research</a:t>
                      </a:r>
                      <a:endParaRPr kumimoji="0" lang="en-US" sz="1600" b="0" i="0" u="none" strike="noStrike" cap="none" normalizeH="0" baseline="0" dirty="0" smtClean="0">
                        <a:ln>
                          <a:noFill/>
                        </a:ln>
                        <a:solidFill>
                          <a:schemeClr val="tx1"/>
                        </a:solidFill>
                        <a:effectLst/>
                        <a:latin typeface="Arial" charset="0"/>
                      </a:endParaRPr>
                    </a:p>
                  </a:txBody>
                  <a:tcPr marL="137160"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Border security wins</a:t>
                      </a:r>
                      <a:endParaRPr kumimoji="0" lang="en-US" sz="1600" b="0" i="0" u="none" strike="noStrike" cap="none" normalizeH="0" baseline="0" dirty="0" smtClean="0">
                        <a:ln>
                          <a:noFill/>
                        </a:ln>
                        <a:solidFill>
                          <a:schemeClr val="tx1"/>
                        </a:solidFill>
                        <a:effectLst/>
                        <a:latin typeface="Arial" charset="0"/>
                      </a:endParaRPr>
                    </a:p>
                  </a:txBody>
                  <a:tcPr marL="365760" marR="4572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median voter theorem</a:t>
            </a:r>
            <a:endParaRPr lang="en-US" dirty="0"/>
          </a:p>
        </p:txBody>
      </p:sp>
      <p:sp>
        <p:nvSpPr>
          <p:cNvPr id="4" name="Text Placeholder 2"/>
          <p:cNvSpPr>
            <a:spLocks noGrp="1"/>
          </p:cNvSpPr>
          <p:nvPr>
            <p:ph type="body" sz="quarter" idx="11"/>
          </p:nvPr>
        </p:nvSpPr>
        <p:spPr>
          <a:xfrm>
            <a:off x="152400" y="838200"/>
            <a:ext cx="4343400" cy="5638800"/>
          </a:xfrm>
        </p:spPr>
        <p:txBody>
          <a:bodyPr/>
          <a:lstStyle/>
          <a:p>
            <a:pPr>
              <a:spcBef>
                <a:spcPts val="0"/>
              </a:spcBef>
              <a:spcAft>
                <a:spcPts val="1200"/>
              </a:spcAft>
            </a:pPr>
            <a:r>
              <a:rPr lang="en-US" dirty="0" smtClean="0"/>
              <a:t>Since majority rule is so prevalent, it is important to understand its consequences</a:t>
            </a:r>
            <a:r>
              <a:rPr lang="en-US" dirty="0"/>
              <a:t>.</a:t>
            </a:r>
          </a:p>
          <a:p>
            <a:pPr>
              <a:spcBef>
                <a:spcPts val="0"/>
              </a:spcBef>
              <a:spcAft>
                <a:spcPts val="1200"/>
              </a:spcAft>
            </a:pPr>
            <a:r>
              <a:rPr lang="en-US" dirty="0" smtClean="0"/>
              <a:t>One consequence,</a:t>
            </a:r>
            <a:br>
              <a:rPr lang="en-US" dirty="0" smtClean="0"/>
            </a:br>
            <a:r>
              <a:rPr lang="en-US" dirty="0" smtClean="0"/>
              <a:t>known as the </a:t>
            </a:r>
            <a:r>
              <a:rPr lang="en-US" b="1" i="1" dirty="0" smtClean="0"/>
              <a:t>median</a:t>
            </a:r>
            <a:br>
              <a:rPr lang="en-US" b="1" i="1" dirty="0" smtClean="0"/>
            </a:br>
            <a:r>
              <a:rPr lang="en-US" b="1" i="1" dirty="0" smtClean="0"/>
              <a:t>voter theorem</a:t>
            </a:r>
            <a:r>
              <a:rPr lang="en-US" dirty="0" smtClean="0"/>
              <a:t>, is the proposition that the outcome of a majority vote is likely to represent the preferences of the voter who</a:t>
            </a:r>
            <a:br>
              <a:rPr lang="en-US" dirty="0" smtClean="0"/>
            </a:br>
            <a:r>
              <a:rPr lang="en-US" dirty="0" smtClean="0"/>
              <a:t>is in the “political middle</a:t>
            </a:r>
            <a:r>
              <a:rPr lang="en-US" dirty="0"/>
              <a:t>”.</a:t>
            </a:r>
          </a:p>
          <a:p>
            <a:pPr>
              <a:spcBef>
                <a:spcPts val="0"/>
              </a:spcBef>
              <a:spcAft>
                <a:spcPts val="1200"/>
              </a:spcAft>
            </a:pPr>
            <a:r>
              <a:rPr lang="en-US" dirty="0" smtClean="0"/>
              <a:t>The figure shows the ideal policies of five voters</a:t>
            </a:r>
            <a:r>
              <a:rPr lang="en-US" dirty="0"/>
              <a:t>.</a:t>
            </a:r>
          </a:p>
          <a:p>
            <a:pPr>
              <a:spcBef>
                <a:spcPts val="0"/>
              </a:spcBef>
              <a:spcAft>
                <a:spcPts val="1200"/>
              </a:spcAft>
            </a:pPr>
            <a:r>
              <a:rPr lang="en-US" dirty="0"/>
              <a:t>$</a:t>
            </a:r>
            <a:r>
              <a:rPr lang="en-US" dirty="0" smtClean="0"/>
              <a:t>2 billion, the preferred policy of the median voter, would beat any other option in a pairwise vote</a:t>
            </a:r>
            <a:r>
              <a:rPr lang="en-US" dirty="0"/>
              <a:t>.</a:t>
            </a:r>
          </a:p>
          <a:p>
            <a:endParaRPr lang="en-US" dirty="0"/>
          </a:p>
        </p:txBody>
      </p:sp>
      <p:sp>
        <p:nvSpPr>
          <p:cNvPr id="5" name="Text Placeholder 3"/>
          <p:cNvSpPr>
            <a:spLocks noGrp="1"/>
          </p:cNvSpPr>
          <p:nvPr>
            <p:ph type="body" sz="quarter" idx="12"/>
          </p:nvPr>
        </p:nvSpPr>
        <p:spPr>
          <a:xfrm>
            <a:off x="5867400" y="5562600"/>
            <a:ext cx="2290763" cy="449263"/>
          </a:xfrm>
        </p:spPr>
        <p:txBody>
          <a:bodyPr/>
          <a:lstStyle/>
          <a:p>
            <a:r>
              <a:rPr lang="en-US" smtClean="0"/>
              <a:t>The median voter theorem</a:t>
            </a:r>
            <a:endParaRPr lang="en-US" dirty="0"/>
          </a:p>
        </p:txBody>
      </p:sp>
      <p:sp>
        <p:nvSpPr>
          <p:cNvPr id="6" name="Text Placeholder 4"/>
          <p:cNvSpPr>
            <a:spLocks noGrp="1"/>
          </p:cNvSpPr>
          <p:nvPr>
            <p:ph type="body" sz="quarter" idx="13"/>
          </p:nvPr>
        </p:nvSpPr>
        <p:spPr>
          <a:xfrm>
            <a:off x="4533900" y="5562600"/>
            <a:ext cx="1352550" cy="381000"/>
          </a:xfrm>
        </p:spPr>
        <p:txBody>
          <a:bodyPr/>
          <a:lstStyle/>
          <a:p>
            <a:r>
              <a:rPr lang="en-US" dirty="0" smtClean="0"/>
              <a:t>Figure 18.1</a:t>
            </a:r>
            <a:endParaRPr lang="en-US" dirty="0"/>
          </a:p>
        </p:txBody>
      </p:sp>
      <p:pic>
        <p:nvPicPr>
          <p:cNvPr id="7" name="Picture 6" descr="Fig18-1_PPT_1.gif"/>
          <p:cNvPicPr>
            <a:picLocks noChangeAspect="1"/>
          </p:cNvPicPr>
          <p:nvPr/>
        </p:nvPicPr>
        <p:blipFill>
          <a:blip r:embed="rId3"/>
          <a:srcRect/>
          <a:stretch>
            <a:fillRect/>
          </a:stretch>
        </p:blipFill>
        <p:spPr bwMode="auto">
          <a:xfrm>
            <a:off x="3352800" y="2000250"/>
            <a:ext cx="5762625" cy="3409950"/>
          </a:xfrm>
          <a:prstGeom prst="rect">
            <a:avLst/>
          </a:prstGeom>
          <a:noFill/>
          <a:ln w="9525">
            <a:noFill/>
            <a:miter lim="800000"/>
            <a:headEnd/>
            <a:tailEnd/>
          </a:ln>
        </p:spPr>
      </p:pic>
      <p:pic>
        <p:nvPicPr>
          <p:cNvPr id="8" name="Picture 7" descr="Fig18-1_PPT_2.gif"/>
          <p:cNvPicPr>
            <a:picLocks noChangeAspect="1"/>
          </p:cNvPicPr>
          <p:nvPr/>
        </p:nvPicPr>
        <p:blipFill>
          <a:blip r:embed="rId4"/>
          <a:srcRect/>
          <a:stretch>
            <a:fillRect/>
          </a:stretch>
        </p:blipFill>
        <p:spPr bwMode="auto">
          <a:xfrm>
            <a:off x="3352800" y="2000250"/>
            <a:ext cx="5762625" cy="3409950"/>
          </a:xfrm>
          <a:prstGeom prst="rect">
            <a:avLst/>
          </a:prstGeom>
          <a:noFill/>
          <a:ln w="9525">
            <a:noFill/>
            <a:miter lim="800000"/>
            <a:headEnd/>
            <a:tailEnd/>
          </a:ln>
        </p:spPr>
      </p:pic>
      <p:pic>
        <p:nvPicPr>
          <p:cNvPr id="9" name="Picture 8" descr="Fig18-1_PPT_3.gif"/>
          <p:cNvPicPr>
            <a:picLocks noChangeAspect="1"/>
          </p:cNvPicPr>
          <p:nvPr/>
        </p:nvPicPr>
        <p:blipFill>
          <a:blip r:embed="rId5"/>
          <a:srcRect/>
          <a:stretch>
            <a:fillRect/>
          </a:stretch>
        </p:blipFill>
        <p:spPr bwMode="auto">
          <a:xfrm>
            <a:off x="3352800" y="2000250"/>
            <a:ext cx="5762625" cy="3409950"/>
          </a:xfrm>
          <a:prstGeom prst="rect">
            <a:avLst/>
          </a:prstGeom>
          <a:noFill/>
          <a:ln w="9525">
            <a:noFill/>
            <a:miter lim="800000"/>
            <a:headEnd/>
            <a:tailEnd/>
          </a:ln>
        </p:spPr>
      </p:pic>
      <p:pic>
        <p:nvPicPr>
          <p:cNvPr id="10" name="Picture 9" descr="Fig18-1_PPT_4.gif"/>
          <p:cNvPicPr>
            <a:picLocks noChangeAspect="1"/>
          </p:cNvPicPr>
          <p:nvPr/>
        </p:nvPicPr>
        <p:blipFill>
          <a:blip r:embed="rId6"/>
          <a:srcRect/>
          <a:stretch>
            <a:fillRect/>
          </a:stretch>
        </p:blipFill>
        <p:spPr bwMode="auto">
          <a:xfrm>
            <a:off x="3352800" y="2000250"/>
            <a:ext cx="5762625" cy="3409950"/>
          </a:xfrm>
          <a:prstGeom prst="rect">
            <a:avLst/>
          </a:prstGeom>
          <a:noFill/>
          <a:ln w="9525">
            <a:noFill/>
            <a:miter lim="800000"/>
            <a:headEnd/>
            <a:tailEnd/>
          </a:ln>
        </p:spPr>
      </p:pic>
      <p:pic>
        <p:nvPicPr>
          <p:cNvPr id="11" name="Picture 10" descr="Fig18-1_PPT_5.gif"/>
          <p:cNvPicPr>
            <a:picLocks noChangeAspect="1"/>
          </p:cNvPicPr>
          <p:nvPr/>
        </p:nvPicPr>
        <p:blipFill>
          <a:blip r:embed="rId7"/>
          <a:srcRect/>
          <a:stretch>
            <a:fillRect/>
          </a:stretch>
        </p:blipFill>
        <p:spPr bwMode="auto">
          <a:xfrm>
            <a:off x="3352800" y="2000250"/>
            <a:ext cx="5762625" cy="3409950"/>
          </a:xfrm>
          <a:prstGeom prst="rect">
            <a:avLst/>
          </a:prstGeom>
          <a:noFill/>
          <a:ln w="9525">
            <a:noFill/>
            <a:miter lim="800000"/>
            <a:headEnd/>
            <a:tailEnd/>
          </a:ln>
        </p:spPr>
      </p:pic>
      <p:pic>
        <p:nvPicPr>
          <p:cNvPr id="12" name="Picture 11" descr="Fig18-1_PPT_6.gif"/>
          <p:cNvPicPr>
            <a:picLocks noChangeAspect="1"/>
          </p:cNvPicPr>
          <p:nvPr/>
        </p:nvPicPr>
        <p:blipFill>
          <a:blip r:embed="rId8"/>
          <a:srcRect/>
          <a:stretch>
            <a:fillRect/>
          </a:stretch>
        </p:blipFill>
        <p:spPr bwMode="auto">
          <a:xfrm>
            <a:off x="3352800" y="2000250"/>
            <a:ext cx="5762625" cy="3409950"/>
          </a:xfrm>
          <a:prstGeom prst="rect">
            <a:avLst/>
          </a:prstGeom>
          <a:noFill/>
          <a:ln w="9525">
            <a:noFill/>
            <a:miter lim="800000"/>
            <a:headEnd/>
            <a:tailEnd/>
          </a:ln>
        </p:spPr>
      </p:pic>
    </p:spTree>
    <p:extLst>
      <p:ext uri="{BB962C8B-B14F-4D97-AF65-F5344CB8AC3E}">
        <p14:creationId xmlns:p14="http://schemas.microsoft.com/office/powerpoint/2010/main" val="19336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0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10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10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1000"/>
                                        <p:tgtEl>
                                          <p:spTgt spid="12"/>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39021</TotalTime>
  <Words>5176</Words>
  <Application>Microsoft Office PowerPoint</Application>
  <PresentationFormat>On-screen Show (4:3)</PresentationFormat>
  <Paragraphs>701</Paragraphs>
  <Slides>52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original</vt:lpstr>
      <vt:lpstr>Equation</vt:lpstr>
      <vt:lpstr>PowerPoint Presentation</vt:lpstr>
      <vt:lpstr>Public Choice, Taxes, and the Distribution of Income</vt:lpstr>
      <vt:lpstr>What role should government play?</vt:lpstr>
      <vt:lpstr>Public Choice</vt:lpstr>
      <vt:lpstr>The public choice model</vt:lpstr>
      <vt:lpstr>Voting for a public project</vt:lpstr>
      <vt:lpstr>A &gt; B &gt; C &gt; A?</vt:lpstr>
      <vt:lpstr>The voting paradox</vt:lpstr>
      <vt:lpstr>The median voter theorem</vt:lpstr>
      <vt:lpstr>Government failure</vt:lpstr>
      <vt:lpstr>Rent-seeking</vt:lpstr>
      <vt:lpstr>Logrolling and rational ignorance</vt:lpstr>
      <vt:lpstr>Regulatory capture</vt:lpstr>
      <vt:lpstr>Is government regulation necessary?</vt:lpstr>
      <vt:lpstr>The Tax System</vt:lpstr>
      <vt:lpstr>Federal government revenue sources, 2012</vt:lpstr>
      <vt:lpstr>State and local government revenue sources, 2012</vt:lpstr>
      <vt:lpstr>Social insurance programs</vt:lpstr>
      <vt:lpstr>Classifications of taxes</vt:lpstr>
      <vt:lpstr>Federal income tax</vt:lpstr>
      <vt:lpstr>Federal income tax for a particular taxpayer</vt:lpstr>
      <vt:lpstr>Marginal and average tax rates</vt:lpstr>
      <vt:lpstr>Which group pays the most in federal taxes?</vt:lpstr>
      <vt:lpstr>Corporate income taxes and double taxation</vt:lpstr>
      <vt:lpstr>International comparison of corporate income taxes</vt:lpstr>
      <vt:lpstr>Evaluating taxes</vt:lpstr>
      <vt:lpstr>The goal of economic efficiency</vt:lpstr>
      <vt:lpstr>Relative size of excess burden</vt:lpstr>
      <vt:lpstr>The ability-to-pay principle</vt:lpstr>
      <vt:lpstr>The horizontal equity principle</vt:lpstr>
      <vt:lpstr>The benefits-received principle</vt:lpstr>
      <vt:lpstr>The goal of attaining social objectives</vt:lpstr>
      <vt:lpstr>Tax Incidence Revisited: The Effect of Price Elasticity </vt:lpstr>
      <vt:lpstr>Tax incidence</vt:lpstr>
      <vt:lpstr>Tax incidence and elasticity</vt:lpstr>
      <vt:lpstr>Who really feels the burden of corporate income taxes?</vt:lpstr>
      <vt:lpstr>Income Distribution and Poverty</vt:lpstr>
      <vt:lpstr>Income inequality</vt:lpstr>
      <vt:lpstr>Income inequality in the United States</vt:lpstr>
      <vt:lpstr>Poverty in the United States</vt:lpstr>
      <vt:lpstr>Poverty among different groups in the U.S.</vt:lpstr>
      <vt:lpstr>Explaining income inequality</vt:lpstr>
      <vt:lpstr>Explaining increasing income inequality</vt:lpstr>
      <vt:lpstr>Have changing tax rates increased income inequality?</vt:lpstr>
      <vt:lpstr>What explains the 1 percent?</vt:lpstr>
      <vt:lpstr>Showing the income distribution with a Lorenz curve</vt:lpstr>
      <vt:lpstr>Measuring income inequality with the Gini coefficient</vt:lpstr>
      <vt:lpstr>Income mobility in the United States</vt:lpstr>
      <vt:lpstr>The effect of government actions on inequality</vt:lpstr>
      <vt:lpstr>Income distribution around the world</vt:lpstr>
      <vt:lpstr>Poverty around the world</vt:lpstr>
      <vt:lpstr>Common misconceptions to avoid</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Sloan, Lindsey</cp:lastModifiedBy>
  <cp:revision>1547</cp:revision>
  <cp:lastPrinted>2012-08-26T22:27:34Z</cp:lastPrinted>
  <dcterms:created xsi:type="dcterms:W3CDTF">2010-11-05T19:39:20Z</dcterms:created>
  <dcterms:modified xsi:type="dcterms:W3CDTF">2014-01-14T15:09:34Z</dcterms:modified>
</cp:coreProperties>
</file>